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70" r:id="rId13"/>
    <p:sldId id="271" r:id="rId14"/>
    <p:sldId id="268" r:id="rId15"/>
    <p:sldId id="269" r:id="rId16"/>
    <p:sldId id="278" r:id="rId17"/>
    <p:sldId id="279" r:id="rId18"/>
    <p:sldId id="280" r:id="rId19"/>
    <p:sldId id="273" r:id="rId20"/>
    <p:sldId id="274" r:id="rId21"/>
    <p:sldId id="275" r:id="rId22"/>
    <p:sldId id="276" r:id="rId23"/>
    <p:sldId id="277" r:id="rId24"/>
  </p:sldIdLst>
  <p:sldSz cx="6858000" cy="9144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47" d="100"/>
          <a:sy n="47" d="100"/>
        </p:scale>
        <p:origin x="1986" y="66"/>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514350" y="2840568"/>
            <a:ext cx="5829300" cy="1960033"/>
          </a:xfrm>
        </p:spPr>
        <p:txBody>
          <a:bodyPr/>
          <a:lstStyle/>
          <a:p>
            <a:r>
              <a:rPr lang="it-IT"/>
              <a:t>Fare clic per modificare lo stile del titolo</a:t>
            </a:r>
          </a:p>
        </p:txBody>
      </p:sp>
      <p:sp>
        <p:nvSpPr>
          <p:cNvPr id="3" name="Sottotitolo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41735" y="5875867"/>
            <a:ext cx="5829300" cy="1816100"/>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342900" y="364067"/>
            <a:ext cx="2256235" cy="154940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344216" y="6400800"/>
            <a:ext cx="4114800" cy="755651"/>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4972050" y="366185"/>
            <a:ext cx="1543050" cy="7802033"/>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342900" y="366185"/>
            <a:ext cx="4514850" cy="7802033"/>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12/03/2019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12/03/2019</a:t>
            </a:fld>
            <a:endParaRPr lang="it-IT"/>
          </a:p>
        </p:txBody>
      </p:sp>
      <p:sp>
        <p:nvSpPr>
          <p:cNvPr id="5" name="Segnaposto piè di pagina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260648" y="251520"/>
            <a:ext cx="6336704" cy="864096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ctrTitle"/>
          </p:nvPr>
        </p:nvSpPr>
        <p:spPr>
          <a:xfrm>
            <a:off x="512676" y="2363755"/>
            <a:ext cx="5829300" cy="1344149"/>
          </a:xfrm>
          <a:solidFill>
            <a:schemeClr val="bg2">
              <a:lumMod val="75000"/>
            </a:schemeClr>
          </a:solidFill>
          <a:ln>
            <a:solidFill>
              <a:schemeClr val="accent1"/>
            </a:solidFill>
          </a:ln>
          <a:effectLst>
            <a:outerShdw blurRad="63500" sx="102000" sy="102000" algn="ctr" rotWithShape="0">
              <a:prstClr val="black">
                <a:alpha val="40000"/>
              </a:prstClr>
            </a:outerShdw>
          </a:effectLst>
          <a:scene3d>
            <a:camera prst="orthographicFront"/>
            <a:lightRig rig="threePt" dir="t"/>
          </a:scene3d>
          <a:sp3d extrusionH="76200">
            <a:extrusionClr>
              <a:schemeClr val="tx1">
                <a:lumMod val="50000"/>
                <a:lumOff val="50000"/>
              </a:schemeClr>
            </a:extrusionClr>
          </a:sp3d>
        </p:spPr>
        <p:txBody>
          <a:bodyPr/>
          <a:lstStyle/>
          <a:p>
            <a:r>
              <a:rPr lang="it-IT" dirty="0"/>
              <a:t>RENDICONTO 2013</a:t>
            </a:r>
          </a:p>
        </p:txBody>
      </p:sp>
      <p:pic>
        <p:nvPicPr>
          <p:cNvPr id="1026" name="Picture 2" descr="C:\Documents and Settings\Francesca\Desktop\3624894438_3c09a312e5-2-1.jpg"/>
          <p:cNvPicPr>
            <a:picLocks noChangeAspect="1" noChangeArrowheads="1"/>
          </p:cNvPicPr>
          <p:nvPr/>
        </p:nvPicPr>
        <p:blipFill>
          <a:blip r:embed="rId2" cstate="print"/>
          <a:srcRect/>
          <a:stretch>
            <a:fillRect/>
          </a:stretch>
        </p:blipFill>
        <p:spPr bwMode="auto">
          <a:xfrm>
            <a:off x="2276872" y="4427984"/>
            <a:ext cx="2232248" cy="2032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260648" y="251520"/>
            <a:ext cx="6336704" cy="864096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342900" y="366184"/>
            <a:ext cx="6172200" cy="677424"/>
          </a:xfrm>
        </p:spPr>
        <p:txBody>
          <a:bodyPr>
            <a:normAutofit/>
          </a:bodyPr>
          <a:lstStyle/>
          <a:p>
            <a:r>
              <a:rPr lang="it-IT" sz="3600" u="sng" dirty="0">
                <a:latin typeface="Bell MT" pitchFamily="18" charset="0"/>
              </a:rPr>
              <a:t>PREMESSA</a:t>
            </a:r>
          </a:p>
        </p:txBody>
      </p:sp>
      <p:sp>
        <p:nvSpPr>
          <p:cNvPr id="3" name="Segnaposto contenuto 2"/>
          <p:cNvSpPr>
            <a:spLocks noGrp="1"/>
          </p:cNvSpPr>
          <p:nvPr>
            <p:ph idx="1"/>
          </p:nvPr>
        </p:nvSpPr>
        <p:spPr>
          <a:xfrm>
            <a:off x="342900" y="1187624"/>
            <a:ext cx="6172200" cy="6980595"/>
          </a:xfrm>
        </p:spPr>
        <p:txBody>
          <a:bodyPr>
            <a:normAutofit fontScale="92500" lnSpcReduction="10000"/>
          </a:bodyPr>
          <a:lstStyle/>
          <a:p>
            <a:pPr marL="0" indent="0">
              <a:buNone/>
            </a:pPr>
            <a:r>
              <a:rPr lang="it-IT" sz="1500" dirty="0"/>
              <a:t>La nostra Associazione è un’associazione di volontariato iscritto al Registro Regionale del Volontariato dell’Emilia Romagna, ed è associazione avente scopi umanitari e di solidarietà.</a:t>
            </a:r>
          </a:p>
          <a:p>
            <a:pPr>
              <a:buNone/>
            </a:pPr>
            <a:endParaRPr lang="it-IT" sz="1500" dirty="0"/>
          </a:p>
          <a:p>
            <a:pPr marL="0" indent="0">
              <a:buNone/>
            </a:pPr>
            <a:r>
              <a:rPr lang="it-IT" sz="1500" dirty="0"/>
              <a:t>Essa è basata sui principi del volontariato, dell’altruismo e della fratellanza disinteressata. Pertanto essa di fonda:</a:t>
            </a:r>
          </a:p>
          <a:p>
            <a:pPr marL="0" indent="0">
              <a:buAutoNum type="arabicParenR"/>
            </a:pPr>
            <a:r>
              <a:rPr lang="it-IT" sz="1500" dirty="0"/>
              <a:t>     sul disinteresse e sulla gratuità nello svolgimento dell’attività e nella prestazione dei servizi, senza strumentalizzazione alcuna e nel principio della dimensione umana, culturale e spirituale della persona;</a:t>
            </a:r>
          </a:p>
          <a:p>
            <a:pPr marL="0" indent="0">
              <a:buAutoNum type="arabicParenR"/>
            </a:pPr>
            <a:r>
              <a:rPr lang="it-IT" sz="1500" dirty="0"/>
              <a:t>      sull’esigenza di perseguire condizioni per la solidarietà indiscriminata, l’amore universale e l’effettiva liberazione dell’uomo promuovendo ed operando per il benessere di tutti gli esseri viventi e per la pace e l’armonia tra tutti i popoli, prestando servizi e soccorsi alle persone sofferenti senza alcuna distinzione di razza, religione, casta e nazionalità;</a:t>
            </a:r>
          </a:p>
          <a:p>
            <a:pPr marL="0" indent="0">
              <a:buAutoNum type="arabicParenR"/>
            </a:pPr>
            <a:r>
              <a:rPr lang="it-IT" sz="1500" dirty="0"/>
              <a:t>       su un diretto impegno nel civile e sulla disponibilità a forme di collaborazione con le strutture pubbliche e con le forze sociali operanti in sintonia con le finalità del volontariato.</a:t>
            </a:r>
          </a:p>
          <a:p>
            <a:pPr>
              <a:buAutoNum type="arabicParenR"/>
            </a:pPr>
            <a:endParaRPr lang="it-IT" sz="1500" dirty="0"/>
          </a:p>
          <a:p>
            <a:pPr marL="0" indent="0">
              <a:buNone/>
            </a:pPr>
            <a:r>
              <a:rPr lang="it-IT" sz="1500" dirty="0"/>
              <a:t>A tal fine, l’Associazione si propone scopi altruistici, umanitari e di solidarietà nei confronti di tutti gli esseri umani, nel rispetto della loro identità, in particolare:</a:t>
            </a:r>
          </a:p>
          <a:p>
            <a:pPr>
              <a:buAutoNum type="alphaLcParenR"/>
            </a:pPr>
            <a:r>
              <a:rPr lang="it-IT" sz="1500" dirty="0"/>
              <a:t>il soccorso in emergenza di calamità naturali o causate dall’uomo;</a:t>
            </a:r>
          </a:p>
          <a:p>
            <a:pPr>
              <a:buAutoNum type="alphaLcParenR"/>
            </a:pPr>
            <a:r>
              <a:rPr lang="it-IT" sz="1500" dirty="0"/>
              <a:t>il servizio sociale per aree e comunità bisognose;</a:t>
            </a:r>
          </a:p>
          <a:p>
            <a:pPr>
              <a:buAutoNum type="alphaLcParenR"/>
            </a:pPr>
            <a:r>
              <a:rPr lang="it-IT" sz="1500" dirty="0"/>
              <a:t>la promozione e la difesa dei diritti umani;</a:t>
            </a:r>
          </a:p>
          <a:p>
            <a:pPr>
              <a:buAutoNum type="alphaLcParenR"/>
            </a:pPr>
            <a:r>
              <a:rPr lang="it-IT" sz="1500" dirty="0"/>
              <a:t>la salvaguardia e il miglioramento della salute e del benessere psichico della popolazione;</a:t>
            </a:r>
          </a:p>
          <a:p>
            <a:pPr>
              <a:buAutoNum type="alphaLcParenR"/>
            </a:pPr>
            <a:r>
              <a:rPr lang="it-IT" sz="1500" dirty="0"/>
              <a:t>l’educazione al rispetto e alla protezione della natura.</a:t>
            </a:r>
          </a:p>
          <a:p>
            <a:pPr>
              <a:buAutoNum type="alphaLcParenR"/>
            </a:pPr>
            <a:endParaRPr lang="it-IT" sz="1500" dirty="0"/>
          </a:p>
          <a:p>
            <a:pPr marL="0" indent="0">
              <a:buNone/>
            </a:pPr>
            <a:r>
              <a:rPr lang="it-IT" sz="1500" dirty="0"/>
              <a:t>In particolare, l’ente svolge attività di raccolta fondi, da soggetti privati italiani e stranieri, che vengono impiegati per la realizzazione di progetti umanitari in Europa e nel mondo.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2900" y="366184"/>
            <a:ext cx="6172200" cy="605416"/>
          </a:xfrm>
        </p:spPr>
        <p:txBody>
          <a:bodyPr vert="horz" lIns="91440" tIns="45720" rIns="91440" bIns="45720" rtlCol="0" anchor="ctr">
            <a:normAutofit fontScale="90000"/>
          </a:bodyPr>
          <a:lstStyle/>
          <a:p>
            <a:r>
              <a:rPr lang="it-IT" sz="4000" u="sng">
                <a:latin typeface="Bell MT" pitchFamily="18" charset="0"/>
              </a:rPr>
              <a:t>Situazione patrimoniale</a:t>
            </a:r>
            <a:endParaRPr lang="it-IT" sz="4000" u="sng" dirty="0">
              <a:latin typeface="Bell MT" pitchFamily="18" charset="0"/>
            </a:endParaRPr>
          </a:p>
        </p:txBody>
      </p:sp>
      <p:sp>
        <p:nvSpPr>
          <p:cNvPr id="3" name="Segnaposto contenuto 2"/>
          <p:cNvSpPr>
            <a:spLocks noGrp="1"/>
          </p:cNvSpPr>
          <p:nvPr>
            <p:ph idx="1"/>
          </p:nvPr>
        </p:nvSpPr>
        <p:spPr>
          <a:xfrm>
            <a:off x="404664" y="971600"/>
            <a:ext cx="6172200" cy="504056"/>
          </a:xfrm>
        </p:spPr>
        <p:txBody>
          <a:bodyPr>
            <a:normAutofit fontScale="47500" lnSpcReduction="20000"/>
          </a:bodyPr>
          <a:lstStyle/>
          <a:p>
            <a:pPr algn="ctr">
              <a:buNone/>
            </a:pPr>
            <a:r>
              <a:rPr lang="it-IT" dirty="0"/>
              <a:t>ASSOCIAZIONE A.M.U.R.T.</a:t>
            </a:r>
          </a:p>
          <a:p>
            <a:pPr algn="ctr">
              <a:buNone/>
            </a:pPr>
            <a:r>
              <a:rPr lang="it-IT" dirty="0"/>
              <a:t>Stato patrimoniale al 31.12.2013</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40" y="1547664"/>
            <a:ext cx="6445523" cy="7488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8" y="251519"/>
            <a:ext cx="6524625" cy="8712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type="title"/>
          </p:nvPr>
        </p:nvSpPr>
        <p:spPr>
          <a:xfrm>
            <a:off x="332656" y="683568"/>
            <a:ext cx="6172200" cy="677424"/>
          </a:xfrm>
        </p:spPr>
        <p:txBody>
          <a:bodyPr vert="horz" lIns="91440" tIns="45720" rIns="91440" bIns="45720" rtlCol="0">
            <a:normAutofit/>
          </a:bodyPr>
          <a:lstStyle/>
          <a:p>
            <a:pPr marL="342900" indent="-342900">
              <a:lnSpc>
                <a:spcPct val="80000"/>
              </a:lnSpc>
              <a:spcBef>
                <a:spcPct val="20000"/>
              </a:spcBef>
            </a:pPr>
            <a:r>
              <a:rPr lang="it-IT" sz="1500" dirty="0">
                <a:latin typeface="+mn-lt"/>
                <a:ea typeface="+mn-ea"/>
                <a:cs typeface="+mn-cs"/>
              </a:rPr>
              <a:t>ASSOCIAZIONE </a:t>
            </a:r>
            <a:r>
              <a:rPr lang="it-IT" sz="1500" dirty="0" err="1">
                <a:latin typeface="+mn-lt"/>
                <a:ea typeface="+mn-ea"/>
                <a:cs typeface="+mn-cs"/>
              </a:rPr>
              <a:t>A.M.U.R.T</a:t>
            </a:r>
            <a:r>
              <a:rPr lang="it-IT" sz="1500" dirty="0">
                <a:latin typeface="+mn-lt"/>
                <a:ea typeface="+mn-ea"/>
                <a:cs typeface="+mn-cs"/>
              </a:rPr>
              <a:t>.</a:t>
            </a:r>
          </a:p>
          <a:p>
            <a:pPr marL="342900" indent="-342900">
              <a:lnSpc>
                <a:spcPct val="80000"/>
              </a:lnSpc>
              <a:spcBef>
                <a:spcPct val="20000"/>
              </a:spcBef>
            </a:pPr>
            <a:r>
              <a:rPr lang="it-IT" sz="1500" dirty="0">
                <a:latin typeface="+mn-lt"/>
                <a:ea typeface="+mn-ea"/>
                <a:cs typeface="+mn-cs"/>
              </a:rPr>
              <a:t>Rendiconto della gestione al 31.12.2013</a:t>
            </a:r>
          </a:p>
        </p:txBody>
      </p:sp>
      <p:sp>
        <p:nvSpPr>
          <p:cNvPr id="7" name="Titolo 1"/>
          <p:cNvSpPr txBox="1">
            <a:spLocks/>
          </p:cNvSpPr>
          <p:nvPr/>
        </p:nvSpPr>
        <p:spPr>
          <a:xfrm>
            <a:off x="332656" y="179512"/>
            <a:ext cx="6172200" cy="605416"/>
          </a:xfrm>
          <a:prstGeom prst="rect">
            <a:avLst/>
          </a:prstGeom>
        </p:spPr>
        <p:txBody>
          <a:bodyPr vert="horz" lIns="91440" tIns="45720" rIns="91440" bIns="45720" rtlCol="0" anchor="ct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0" i="0" u="sng" strike="noStrike" kern="1200" cap="none" spc="0" normalizeH="0" baseline="0" noProof="0" dirty="0">
                <a:ln>
                  <a:noFill/>
                </a:ln>
                <a:solidFill>
                  <a:schemeClr val="tx1"/>
                </a:solidFill>
                <a:effectLst/>
                <a:uLnTx/>
                <a:uFillTx/>
                <a:latin typeface="Bell MT" pitchFamily="18" charset="0"/>
                <a:ea typeface="+mj-ea"/>
                <a:cs typeface="+mj-cs"/>
              </a:rPr>
              <a:t>Situazione economica</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31" y="1331640"/>
            <a:ext cx="6552729" cy="7632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42900" y="1115617"/>
            <a:ext cx="6172200" cy="7052602"/>
          </a:xfrm>
        </p:spPr>
        <p:txBody>
          <a:bodyPr>
            <a:normAutofit fontScale="47500" lnSpcReduction="20000"/>
          </a:bodyPr>
          <a:lstStyle/>
          <a:p>
            <a:pPr marL="0" indent="0">
              <a:buNone/>
            </a:pPr>
            <a:r>
              <a:rPr lang="it-IT" b="1" dirty="0"/>
              <a:t>PREMESSA</a:t>
            </a:r>
          </a:p>
          <a:p>
            <a:pPr marL="0" indent="0">
              <a:buNone/>
            </a:pPr>
            <a:r>
              <a:rPr lang="it-IT" dirty="0"/>
              <a:t>Si premette che l’Associazione non è soggetta a vincoli particolari circa le modalità di redazione del bilancio.</a:t>
            </a:r>
          </a:p>
          <a:p>
            <a:pPr marL="0" indent="0">
              <a:buNone/>
            </a:pPr>
            <a:r>
              <a:rPr lang="it-IT" dirty="0"/>
              <a:t>Per la redazione del presente bilancio si è utilizzato un modello a sezioni divise e contrapposte.</a:t>
            </a:r>
          </a:p>
          <a:p>
            <a:pPr marL="0" indent="0">
              <a:buNone/>
            </a:pPr>
            <a:r>
              <a:rPr lang="it-IT" dirty="0"/>
              <a:t>Si evidenzia, tuttavia, che al fine di garantire una piena trasparenza e assicurare il principio di continuità, si è provveduto a riclassificare le voci del precedente esercizio al fine di renderle comparabili rispetto a quelle dell’esercizio chiuso al 31/12/2013.</a:t>
            </a:r>
          </a:p>
          <a:p>
            <a:pPr marL="0" indent="0">
              <a:buNone/>
            </a:pPr>
            <a:r>
              <a:rPr lang="it-IT" dirty="0"/>
              <a:t>Il Bilancio, comprensivo della presente nota integrativa, è redatto in unità di Euro, utilizzando il metodo dell’arrotondamento. Il bilancio è stato redatto in ossequio al principio della competenza economica, pertanto si è tenuto conto dei proventi e degli oneri di competenza dell'esercizio, indipendentemente dalla data dell'incasso o del pagamento (metodo raccomandato dalla Commissione del Consiglio Nazionale dei Dottori Commercialisti).</a:t>
            </a:r>
          </a:p>
          <a:p>
            <a:pPr marL="0" indent="0">
              <a:buNone/>
            </a:pPr>
            <a:endParaRPr lang="it-IT" b="1" dirty="0"/>
          </a:p>
          <a:p>
            <a:pPr marL="0" indent="0">
              <a:buNone/>
            </a:pPr>
            <a:r>
              <a:rPr lang="it-IT" b="1" dirty="0"/>
              <a:t>CRITERI APPLICATI NELLA VALUTAZIONE DEI VALORI DI BILANCIO</a:t>
            </a:r>
            <a:endParaRPr lang="it-IT" dirty="0"/>
          </a:p>
          <a:p>
            <a:pPr marL="0" indent="0">
              <a:buNone/>
            </a:pPr>
            <a:r>
              <a:rPr lang="it-IT" dirty="0"/>
              <a:t>I criteri di valutazione non sono difformi da quelli osservati nella redazione del rendiconto del precedente esercizio.</a:t>
            </a:r>
          </a:p>
          <a:p>
            <a:pPr marL="0" indent="0">
              <a:buNone/>
            </a:pPr>
            <a:endParaRPr lang="it-IT" dirty="0"/>
          </a:p>
          <a:p>
            <a:pPr marL="0" indent="0">
              <a:buNone/>
            </a:pPr>
            <a:r>
              <a:rPr lang="it-IT" b="1" dirty="0"/>
              <a:t>IMMOBILIZZAZIONI</a:t>
            </a:r>
          </a:p>
          <a:p>
            <a:pPr marL="0" indent="0">
              <a:buNone/>
            </a:pPr>
            <a:r>
              <a:rPr lang="it-IT" u="sng" dirty="0"/>
              <a:t>Immobilizzazioni Materiali</a:t>
            </a:r>
            <a:endParaRPr lang="it-IT" dirty="0"/>
          </a:p>
          <a:p>
            <a:pPr marL="0" indent="0">
              <a:buNone/>
            </a:pPr>
            <a:r>
              <a:rPr lang="it-IT" dirty="0"/>
              <a:t>Le immobilizzazioni materiali sono contabilizzate al costo d’acquisto, comprensivo di tutti gli oneri accessori di diretta imputazione e sono indicate nello Stato Patrimoniale. Dal valore delle immobilizzazioni materiali devono essere sottratti i Fondi ammortamento, essendosi applicato, per motivi di maggiore chiarezza, il metodo dell’ammortamento indiretto, secondo il periodo di utilità economica.</a:t>
            </a:r>
          </a:p>
          <a:p>
            <a:pPr marL="0" indent="0">
              <a:buNone/>
            </a:pPr>
            <a:endParaRPr lang="it-IT" dirty="0"/>
          </a:p>
          <a:p>
            <a:pPr marL="0" indent="0">
              <a:buNone/>
            </a:pPr>
            <a:r>
              <a:rPr lang="it-IT" b="1" dirty="0"/>
              <a:t>COSTI E RICAVI</a:t>
            </a:r>
          </a:p>
          <a:p>
            <a:pPr marL="0" indent="0">
              <a:buNone/>
            </a:pPr>
            <a:r>
              <a:rPr lang="it-IT" dirty="0"/>
              <a:t>I costi ed i ricavi sono stati indicati secondo il principio della competenza.</a:t>
            </a:r>
          </a:p>
          <a:p>
            <a:pPr marL="0" indent="0">
              <a:buNone/>
            </a:pPr>
            <a:endParaRPr lang="it-IT" dirty="0"/>
          </a:p>
        </p:txBody>
      </p:sp>
      <p:sp>
        <p:nvSpPr>
          <p:cNvPr id="4" name="Titolo 1"/>
          <p:cNvSpPr>
            <a:spLocks noGrp="1"/>
          </p:cNvSpPr>
          <p:nvPr>
            <p:ph type="title"/>
          </p:nvPr>
        </p:nvSpPr>
        <p:spPr>
          <a:xfrm>
            <a:off x="332656" y="251520"/>
            <a:ext cx="6172200" cy="605416"/>
          </a:xfrm>
        </p:spPr>
        <p:txBody>
          <a:bodyPr vert="horz" lIns="91440" tIns="45720" rIns="91440" bIns="45720" rtlCol="0" anchor="ctr">
            <a:normAutofit fontScale="90000"/>
          </a:bodyPr>
          <a:lstStyle/>
          <a:p>
            <a:r>
              <a:rPr lang="it-IT" sz="4000" u="sng" dirty="0">
                <a:latin typeface="Bell MT" pitchFamily="18" charset="0"/>
              </a:rPr>
              <a:t>Nota Integrativa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32656" y="323528"/>
            <a:ext cx="6172200" cy="8136904"/>
          </a:xfrm>
        </p:spPr>
        <p:txBody>
          <a:bodyPr>
            <a:noAutofit/>
          </a:bodyPr>
          <a:lstStyle/>
          <a:p>
            <a:pPr marL="0" indent="0" algn="ctr">
              <a:buNone/>
            </a:pPr>
            <a:r>
              <a:rPr lang="it-IT" sz="1500" b="1" dirty="0"/>
              <a:t>CONSISTENZA DELLE VOCI DEL RENDICONTO</a:t>
            </a:r>
            <a:endParaRPr lang="it-IT" sz="1500" dirty="0"/>
          </a:p>
          <a:p>
            <a:pPr marL="0" indent="0" algn="ctr">
              <a:buNone/>
            </a:pPr>
            <a:r>
              <a:rPr lang="it-IT" sz="1500" b="1" dirty="0"/>
              <a:t>STATO PATRIMONIALE</a:t>
            </a:r>
            <a:endParaRPr lang="it-IT" sz="1500" dirty="0"/>
          </a:p>
          <a:p>
            <a:pPr marL="0" indent="0" algn="ctr">
              <a:buNone/>
            </a:pPr>
            <a:r>
              <a:rPr lang="it-IT" sz="1500" b="1" dirty="0"/>
              <a:t>- ATTIVO -</a:t>
            </a:r>
            <a:endParaRPr lang="it-IT" sz="1500" dirty="0"/>
          </a:p>
          <a:p>
            <a:pPr marL="0" indent="0">
              <a:buNone/>
            </a:pPr>
            <a:endParaRPr lang="it-IT" sz="1500" b="1" dirty="0"/>
          </a:p>
          <a:p>
            <a:pPr marL="0" indent="0">
              <a:buNone/>
            </a:pPr>
            <a:endParaRPr lang="it-IT" sz="1500" b="1" dirty="0"/>
          </a:p>
          <a:p>
            <a:pPr marL="0" indent="0">
              <a:buNone/>
            </a:pPr>
            <a:r>
              <a:rPr lang="it-IT" sz="1500" b="1" dirty="0"/>
              <a:t>B – Immobilizzazioni nette</a:t>
            </a:r>
          </a:p>
          <a:p>
            <a:pPr marL="0" indent="0">
              <a:buNone/>
            </a:pPr>
            <a:r>
              <a:rPr lang="it-IT" sz="1500" dirty="0"/>
              <a:t>Saldo al 31/12/13			Euro	     36</a:t>
            </a:r>
          </a:p>
          <a:p>
            <a:pPr marL="0" indent="0">
              <a:buNone/>
            </a:pPr>
            <a:r>
              <a:rPr lang="it-IT" sz="1500" dirty="0"/>
              <a:t>Saldo al 31/12/12			Euro	</a:t>
            </a:r>
            <a:r>
              <a:rPr lang="it-IT" sz="1500" u="sng" dirty="0"/>
              <a:t>   127</a:t>
            </a:r>
          </a:p>
          <a:p>
            <a:pPr marL="0" indent="0">
              <a:buNone/>
            </a:pPr>
            <a:r>
              <a:rPr lang="it-IT" sz="1500" b="1" dirty="0"/>
              <a:t>Differenza				Euro	-   91</a:t>
            </a:r>
          </a:p>
          <a:p>
            <a:pPr marL="0" indent="0">
              <a:buNone/>
            </a:pPr>
            <a:endParaRPr lang="it-IT" sz="1500" dirty="0"/>
          </a:p>
          <a:p>
            <a:pPr marL="0" indent="0">
              <a:buNone/>
            </a:pPr>
            <a:r>
              <a:rPr lang="it-IT" sz="1500" dirty="0"/>
              <a:t>Il valore complessivo delle immobilizzazioni si suddivide come segue:</a:t>
            </a:r>
          </a:p>
          <a:p>
            <a:pPr marL="0" indent="0">
              <a:buNone/>
            </a:pPr>
            <a:r>
              <a:rPr lang="it-IT" sz="1500" b="1" i="1" dirty="0"/>
              <a:t>Immobilizzazioni 			   Valore contabile</a:t>
            </a:r>
          </a:p>
          <a:p>
            <a:pPr marL="0" indent="0">
              <a:buNone/>
            </a:pPr>
            <a:r>
              <a:rPr lang="it-IT" sz="1500" dirty="0"/>
              <a:t>Immobilizzazioni immateriali			3.569</a:t>
            </a:r>
          </a:p>
          <a:p>
            <a:pPr marL="0" indent="0">
              <a:buNone/>
            </a:pPr>
            <a:r>
              <a:rPr lang="it-IT" sz="1500" dirty="0"/>
              <a:t>Immobilizzazioni materiali			</a:t>
            </a:r>
            <a:r>
              <a:rPr lang="it-IT" sz="1500" u="sng" dirty="0"/>
              <a:t>3.871</a:t>
            </a:r>
          </a:p>
          <a:p>
            <a:pPr marL="0" indent="0">
              <a:buNone/>
            </a:pPr>
            <a:r>
              <a:rPr lang="it-IT" sz="1500" b="1" i="1" dirty="0"/>
              <a:t>TOTALE					7.440</a:t>
            </a:r>
            <a:endParaRPr lang="it-IT" sz="1500" dirty="0"/>
          </a:p>
          <a:p>
            <a:pPr marL="0" indent="0">
              <a:buNone/>
            </a:pPr>
            <a:endParaRPr lang="it-IT" sz="1500" dirty="0"/>
          </a:p>
          <a:p>
            <a:pPr marL="0" indent="0">
              <a:buNone/>
            </a:pPr>
            <a:r>
              <a:rPr lang="it-IT" sz="1500" dirty="0"/>
              <a:t>La voce relativa alle immobilizzazioni immateriali, risulta essere composta dal conto Programmi, licenze software e sito internet:</a:t>
            </a:r>
          </a:p>
          <a:p>
            <a:pPr marL="0" indent="0">
              <a:buNone/>
            </a:pPr>
            <a:r>
              <a:rPr lang="it-IT" sz="1500" b="1" i="1" dirty="0"/>
              <a:t>Immobilizzazioni immateriali		   Valore contabile</a:t>
            </a:r>
          </a:p>
          <a:p>
            <a:pPr marL="0" indent="0">
              <a:buNone/>
            </a:pPr>
            <a:r>
              <a:rPr lang="it-IT" sz="1500" dirty="0"/>
              <a:t>Programmi licenze software			3.569</a:t>
            </a:r>
          </a:p>
          <a:p>
            <a:pPr marL="0" indent="0">
              <a:buNone/>
            </a:pPr>
            <a:r>
              <a:rPr lang="it-IT" sz="1500" b="1" i="1" dirty="0"/>
              <a:t>TOTALE					3.569</a:t>
            </a:r>
            <a:endParaRPr lang="it-IT" sz="1500" dirty="0"/>
          </a:p>
          <a:p>
            <a:pPr marL="0" indent="0">
              <a:buNone/>
            </a:pPr>
            <a:endParaRPr lang="it-IT" sz="1500" dirty="0"/>
          </a:p>
          <a:p>
            <a:pPr marL="0" indent="0">
              <a:buNone/>
            </a:pPr>
            <a:r>
              <a:rPr lang="it-IT" sz="1500" dirty="0"/>
              <a:t>Tali immobilizzazioni sono state ammortizzate con il metodo dell’ammortamento indiretto. </a:t>
            </a:r>
          </a:p>
          <a:p>
            <a:pPr marL="0" indent="0">
              <a:buNone/>
            </a:pPr>
            <a:r>
              <a:rPr lang="it-IT" sz="1500" b="1" dirty="0"/>
              <a:t>* </a:t>
            </a:r>
            <a:r>
              <a:rPr lang="it-IT" sz="1500" b="1" dirty="0" err="1"/>
              <a:t>F.di</a:t>
            </a:r>
            <a:r>
              <a:rPr lang="it-IT" sz="1500" b="1" dirty="0"/>
              <a:t> ammortamento immobilizzazioni immateriali</a:t>
            </a:r>
            <a:endParaRPr lang="it-IT" sz="1500" dirty="0"/>
          </a:p>
          <a:p>
            <a:pPr marL="0" indent="0">
              <a:buNone/>
            </a:pPr>
            <a:r>
              <a:rPr lang="it-IT" sz="1500" dirty="0"/>
              <a:t>Saldo al 31/12/13			Euro	3.569</a:t>
            </a:r>
          </a:p>
          <a:p>
            <a:pPr>
              <a:buNone/>
            </a:pPr>
            <a:r>
              <a:rPr lang="it-IT" sz="1500" dirty="0"/>
              <a:t>Saldo al 31/12/12			Euro	</a:t>
            </a:r>
            <a:r>
              <a:rPr lang="it-IT" sz="1500" u="sng" dirty="0"/>
              <a:t>3.569</a:t>
            </a:r>
          </a:p>
          <a:p>
            <a:pPr>
              <a:buNone/>
            </a:pPr>
            <a:r>
              <a:rPr lang="it-IT" sz="1500" b="1" dirty="0"/>
              <a:t>Differenza				Euro	        0</a:t>
            </a:r>
          </a:p>
          <a:p>
            <a:endParaRPr lang="it-IT"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42900" y="323528"/>
            <a:ext cx="6254452" cy="8424936"/>
          </a:xfrm>
        </p:spPr>
        <p:txBody>
          <a:bodyPr>
            <a:noAutofit/>
          </a:bodyPr>
          <a:lstStyle/>
          <a:p>
            <a:endParaRPr lang="it-IT" sz="1500" dirty="0"/>
          </a:p>
          <a:p>
            <a:pPr marL="0" indent="0">
              <a:buNone/>
            </a:pPr>
            <a:r>
              <a:rPr lang="it-IT" sz="1500" dirty="0"/>
              <a:t>La voce relativa alle immobilizzazioni materiali risulta essere composta come segue:</a:t>
            </a:r>
          </a:p>
          <a:p>
            <a:pPr marL="0" indent="0">
              <a:buNone/>
            </a:pPr>
            <a:r>
              <a:rPr lang="it-IT" sz="1500" b="1" i="1" dirty="0"/>
              <a:t>Immobilizzazioni materiali		   Valore contabile</a:t>
            </a:r>
          </a:p>
          <a:p>
            <a:pPr marL="0" indent="0">
              <a:buNone/>
            </a:pPr>
            <a:r>
              <a:rPr lang="it-IT" sz="1500" dirty="0"/>
              <a:t>Attrezzatura varia e minuta			2.819</a:t>
            </a:r>
          </a:p>
          <a:p>
            <a:pPr marL="0" indent="0">
              <a:buNone/>
            </a:pPr>
            <a:r>
              <a:rPr lang="it-IT" sz="1500" dirty="0"/>
              <a:t>Mobili e arredi				    831</a:t>
            </a:r>
          </a:p>
          <a:p>
            <a:pPr marL="0" indent="0">
              <a:buNone/>
            </a:pPr>
            <a:r>
              <a:rPr lang="it-IT" sz="1500" dirty="0"/>
              <a:t>Beni inferiori ad Euro 516,46			</a:t>
            </a:r>
            <a:r>
              <a:rPr lang="it-IT" sz="1500" u="sng" dirty="0"/>
              <a:t>    221</a:t>
            </a:r>
          </a:p>
          <a:p>
            <a:pPr marL="0" indent="0">
              <a:buNone/>
            </a:pPr>
            <a:r>
              <a:rPr lang="it-IT" sz="1500" b="1" i="1" dirty="0"/>
              <a:t>TOTALE					3.871</a:t>
            </a:r>
            <a:endParaRPr lang="it-IT" sz="1500" dirty="0"/>
          </a:p>
          <a:p>
            <a:pPr marL="0" indent="0">
              <a:buNone/>
            </a:pPr>
            <a:endParaRPr lang="it-IT" sz="1500" dirty="0"/>
          </a:p>
          <a:p>
            <a:pPr marL="0" indent="0">
              <a:buNone/>
            </a:pPr>
            <a:r>
              <a:rPr lang="it-IT" sz="1500" dirty="0"/>
              <a:t>Tali immobilizzazioni sono state ammortizzate con il metodo dell’ammortamento indiretto. </a:t>
            </a:r>
          </a:p>
          <a:p>
            <a:pPr marL="0" indent="0">
              <a:buNone/>
            </a:pPr>
            <a:r>
              <a:rPr lang="it-IT" sz="1500" b="1" dirty="0"/>
              <a:t>* </a:t>
            </a:r>
            <a:r>
              <a:rPr lang="it-IT" sz="1500" b="1" dirty="0" err="1"/>
              <a:t>F.di</a:t>
            </a:r>
            <a:r>
              <a:rPr lang="it-IT" sz="1500" b="1" dirty="0"/>
              <a:t> ammortamento immobilizzazioni materiali</a:t>
            </a:r>
            <a:endParaRPr lang="it-IT" sz="1500" dirty="0"/>
          </a:p>
          <a:p>
            <a:pPr marL="0" indent="0">
              <a:buNone/>
            </a:pPr>
            <a:r>
              <a:rPr lang="it-IT" sz="1500" dirty="0"/>
              <a:t>Saldo al 31/12/13			Euro	3.835</a:t>
            </a:r>
          </a:p>
          <a:p>
            <a:pPr marL="0" indent="0">
              <a:buNone/>
            </a:pPr>
            <a:r>
              <a:rPr lang="it-IT" sz="1500" dirty="0"/>
              <a:t>Saldo al 31/12/12			Euro	</a:t>
            </a:r>
            <a:r>
              <a:rPr lang="it-IT" sz="1500" u="sng" dirty="0"/>
              <a:t>3.744</a:t>
            </a:r>
          </a:p>
          <a:p>
            <a:pPr marL="0" indent="0">
              <a:buNone/>
            </a:pPr>
            <a:r>
              <a:rPr lang="it-IT" sz="1500" b="1" dirty="0"/>
              <a:t>Differenza				Euro	     91</a:t>
            </a:r>
          </a:p>
          <a:p>
            <a:pPr marL="0" indent="0">
              <a:buNone/>
            </a:pPr>
            <a:endParaRPr lang="it-IT" sz="1500" dirty="0"/>
          </a:p>
          <a:p>
            <a:pPr marL="0" indent="0">
              <a:buNone/>
            </a:pPr>
            <a:r>
              <a:rPr lang="it-IT" sz="1500" dirty="0"/>
              <a:t>L’ammortamento è suddiviso come segue:</a:t>
            </a:r>
          </a:p>
          <a:p>
            <a:pPr marL="0" indent="0">
              <a:buNone/>
            </a:pPr>
            <a:r>
              <a:rPr lang="it-IT" sz="1500" b="1" i="1" dirty="0" err="1"/>
              <a:t>F.do</a:t>
            </a:r>
            <a:r>
              <a:rPr lang="it-IT" sz="1500" b="1" i="1" dirty="0"/>
              <a:t> </a:t>
            </a:r>
            <a:r>
              <a:rPr lang="it-IT" sz="1500" b="1" i="1" dirty="0" err="1"/>
              <a:t>amm.to</a:t>
            </a:r>
            <a:r>
              <a:rPr lang="it-IT" sz="1500" b="1" i="1" dirty="0"/>
              <a:t> immobilizzazioni materiali	   Valore contabile</a:t>
            </a:r>
          </a:p>
          <a:p>
            <a:pPr marL="0" indent="0">
              <a:buNone/>
            </a:pPr>
            <a:r>
              <a:rPr lang="it-IT" sz="1500" dirty="0"/>
              <a:t>F.do amm.to attrezzatura varia e minuta		2.783</a:t>
            </a:r>
          </a:p>
          <a:p>
            <a:pPr marL="0" indent="0">
              <a:buNone/>
            </a:pPr>
            <a:r>
              <a:rPr lang="it-IT" sz="1500" dirty="0" err="1"/>
              <a:t>F.do</a:t>
            </a:r>
            <a:r>
              <a:rPr lang="it-IT" sz="1500" dirty="0"/>
              <a:t> </a:t>
            </a:r>
            <a:r>
              <a:rPr lang="it-IT" sz="1500" dirty="0" err="1"/>
              <a:t>amm.to</a:t>
            </a:r>
            <a:r>
              <a:rPr lang="it-IT" sz="1500" dirty="0"/>
              <a:t> mobili e arredi			    831</a:t>
            </a:r>
          </a:p>
          <a:p>
            <a:pPr marL="0" indent="0">
              <a:buNone/>
            </a:pPr>
            <a:r>
              <a:rPr lang="it-IT" sz="1500" dirty="0" err="1"/>
              <a:t>F.do</a:t>
            </a:r>
            <a:r>
              <a:rPr lang="it-IT" sz="1500" dirty="0"/>
              <a:t> </a:t>
            </a:r>
            <a:r>
              <a:rPr lang="it-IT" sz="1500" dirty="0" err="1"/>
              <a:t>amm.to</a:t>
            </a:r>
            <a:r>
              <a:rPr lang="it-IT" sz="1500" dirty="0"/>
              <a:t> beni inferiori ad Euro 516,46		</a:t>
            </a:r>
            <a:r>
              <a:rPr lang="it-IT" sz="1500" u="sng" dirty="0"/>
              <a:t>    221</a:t>
            </a:r>
          </a:p>
          <a:p>
            <a:pPr marL="0" indent="0">
              <a:buNone/>
            </a:pPr>
            <a:r>
              <a:rPr lang="it-IT" sz="1500" b="1" i="1" dirty="0"/>
              <a:t>TOTALE					3.835</a:t>
            </a:r>
            <a:endParaRPr lang="it-IT" sz="1500" dirty="0"/>
          </a:p>
          <a:p>
            <a:pPr marL="0" indent="0">
              <a:buNone/>
            </a:pPr>
            <a:endParaRPr lang="it-IT" sz="1500" b="1" dirty="0"/>
          </a:p>
          <a:p>
            <a:pPr marL="0" indent="0">
              <a:buNone/>
            </a:pPr>
            <a:r>
              <a:rPr lang="it-IT" sz="1500" b="1" dirty="0"/>
              <a:t>C - Attivo Circolante</a:t>
            </a:r>
          </a:p>
          <a:p>
            <a:pPr marL="0" indent="0">
              <a:buNone/>
            </a:pPr>
            <a:r>
              <a:rPr lang="it-IT" sz="1500" dirty="0"/>
              <a:t>Saldo al 31/12/13			Euro            77.850</a:t>
            </a:r>
          </a:p>
          <a:p>
            <a:pPr marL="0" indent="0">
              <a:buNone/>
            </a:pPr>
            <a:r>
              <a:rPr lang="it-IT" sz="1500" dirty="0"/>
              <a:t>Saldo al 31/12/12			Euro            </a:t>
            </a:r>
            <a:r>
              <a:rPr lang="it-IT" sz="1500" u="sng" dirty="0"/>
              <a:t>94.304</a:t>
            </a:r>
          </a:p>
          <a:p>
            <a:pPr marL="0" indent="0">
              <a:buNone/>
            </a:pPr>
            <a:r>
              <a:rPr lang="it-IT" sz="1500" b="1" dirty="0"/>
              <a:t>Differenza				Euro          - 16.454</a:t>
            </a:r>
            <a:endParaRPr lang="it-IT"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42900" y="467543"/>
            <a:ext cx="6172200" cy="7700675"/>
          </a:xfrm>
        </p:spPr>
        <p:txBody>
          <a:bodyPr>
            <a:noAutofit/>
          </a:bodyPr>
          <a:lstStyle/>
          <a:p>
            <a:pPr marL="0" indent="0">
              <a:buNone/>
            </a:pPr>
            <a:r>
              <a:rPr lang="it-IT" sz="1500" dirty="0"/>
              <a:t>La voce risulta essere composta interamente da denaro depositato nei conti correnti bancari, postali  e in cassa come da seguente specifica:</a:t>
            </a:r>
          </a:p>
          <a:p>
            <a:pPr marL="0" indent="0">
              <a:buNone/>
            </a:pPr>
            <a:r>
              <a:rPr lang="it-IT" sz="1500" b="1" i="1" dirty="0"/>
              <a:t>Descrizione					Totale</a:t>
            </a:r>
            <a:endParaRPr lang="it-IT" sz="1500" dirty="0"/>
          </a:p>
          <a:p>
            <a:pPr marL="0" indent="0">
              <a:buNone/>
            </a:pPr>
            <a:r>
              <a:rPr lang="it-IT" sz="1500" dirty="0"/>
              <a:t>Monte dei paschi di Siena			31.333</a:t>
            </a:r>
          </a:p>
          <a:p>
            <a:pPr marL="0" indent="0">
              <a:buNone/>
            </a:pPr>
            <a:r>
              <a:rPr lang="it-IT" sz="1500" dirty="0"/>
              <a:t>Banca popolare di Cremona			15.014</a:t>
            </a:r>
          </a:p>
          <a:p>
            <a:pPr marL="0" indent="0">
              <a:buNone/>
            </a:pPr>
            <a:r>
              <a:rPr lang="it-IT" sz="1500" dirty="0"/>
              <a:t>Bancoposta					29.593</a:t>
            </a:r>
          </a:p>
          <a:p>
            <a:pPr marL="0" indent="0">
              <a:buNone/>
            </a:pPr>
            <a:r>
              <a:rPr lang="it-IT" sz="1500" dirty="0"/>
              <a:t>Unicredit					   1.890</a:t>
            </a:r>
          </a:p>
          <a:p>
            <a:pPr marL="0" indent="0">
              <a:buNone/>
            </a:pPr>
            <a:r>
              <a:rPr lang="it-IT" sz="1500" dirty="0"/>
              <a:t>Cassa					</a:t>
            </a:r>
            <a:r>
              <a:rPr lang="it-IT" sz="1500" u="sng" dirty="0"/>
              <a:t>        20</a:t>
            </a:r>
          </a:p>
          <a:p>
            <a:pPr marL="0" indent="0">
              <a:buNone/>
            </a:pPr>
            <a:r>
              <a:rPr lang="it-IT" sz="1500" b="1" i="1" dirty="0"/>
              <a:t>TOTALE					77.850</a:t>
            </a:r>
            <a:endParaRPr lang="it-IT" sz="1500" dirty="0"/>
          </a:p>
          <a:p>
            <a:pPr marL="0" indent="0">
              <a:buNone/>
            </a:pPr>
            <a:r>
              <a:rPr lang="it-IT" sz="1500" b="1" dirty="0"/>
              <a:t> </a:t>
            </a:r>
          </a:p>
          <a:p>
            <a:pPr marL="0" indent="0">
              <a:buNone/>
            </a:pPr>
            <a:endParaRPr lang="it-IT" sz="1500" dirty="0"/>
          </a:p>
          <a:p>
            <a:pPr marL="0" indent="0">
              <a:buNone/>
            </a:pPr>
            <a:r>
              <a:rPr lang="it-IT" sz="1500" b="1" dirty="0"/>
              <a:t>- PASSIVO -</a:t>
            </a:r>
            <a:endParaRPr lang="it-IT" sz="1500" dirty="0"/>
          </a:p>
          <a:p>
            <a:pPr marL="0" indent="0">
              <a:buNone/>
            </a:pPr>
            <a:r>
              <a:rPr lang="it-IT" sz="1500" b="1" dirty="0"/>
              <a:t>A - Patrimonio netto</a:t>
            </a:r>
          </a:p>
          <a:p>
            <a:pPr marL="0" indent="0">
              <a:buNone/>
            </a:pPr>
            <a:r>
              <a:rPr lang="it-IT" sz="1500" dirty="0"/>
              <a:t>Saldo al 31/12/13			Euro            77.886</a:t>
            </a:r>
          </a:p>
          <a:p>
            <a:pPr marL="0" indent="0">
              <a:buNone/>
            </a:pPr>
            <a:r>
              <a:rPr lang="it-IT" sz="1500" dirty="0"/>
              <a:t>Saldo al 31/12/12			Euro            </a:t>
            </a:r>
            <a:r>
              <a:rPr lang="it-IT" sz="1500" u="sng" dirty="0"/>
              <a:t>94.431</a:t>
            </a:r>
          </a:p>
          <a:p>
            <a:pPr marL="0" indent="0">
              <a:buNone/>
            </a:pPr>
            <a:r>
              <a:rPr lang="it-IT" sz="1500" b="1" dirty="0"/>
              <a:t>Differenza				Euro          - 16.545</a:t>
            </a:r>
          </a:p>
          <a:p>
            <a:pPr marL="0" indent="0">
              <a:buNone/>
            </a:pPr>
            <a:endParaRPr lang="it-IT" sz="1500" dirty="0"/>
          </a:p>
          <a:p>
            <a:pPr marL="0" indent="0">
              <a:buNone/>
            </a:pPr>
            <a:r>
              <a:rPr lang="it-IT" sz="1500" dirty="0"/>
              <a:t>La voce risulta essere così composta:</a:t>
            </a:r>
          </a:p>
          <a:p>
            <a:pPr marL="0" indent="0">
              <a:buNone/>
            </a:pPr>
            <a:r>
              <a:rPr lang="it-IT" sz="1500" dirty="0"/>
              <a:t>Risultato gestionale esercizio in corso	Euro         - 16.545</a:t>
            </a:r>
          </a:p>
          <a:p>
            <a:pPr marL="0" indent="0">
              <a:buNone/>
            </a:pPr>
            <a:r>
              <a:rPr lang="it-IT" sz="1500" dirty="0"/>
              <a:t>Risultato gestionale da esercizio precedente	Euro            </a:t>
            </a:r>
            <a:r>
              <a:rPr lang="it-IT" sz="1500" u="sng" dirty="0"/>
              <a:t>94.431</a:t>
            </a:r>
          </a:p>
          <a:p>
            <a:pPr marL="0" indent="0">
              <a:buNone/>
            </a:pPr>
            <a:r>
              <a:rPr lang="it-IT" sz="1500" b="1" dirty="0"/>
              <a:t>TOTALE				Euro            77.886</a:t>
            </a:r>
          </a:p>
          <a:p>
            <a:pPr>
              <a:buNone/>
            </a:pPr>
            <a:r>
              <a:rPr lang="it-IT" sz="1500" b="1" dirty="0"/>
              <a:t> </a:t>
            </a:r>
            <a:endParaRPr lang="it-IT" sz="1500" dirty="0"/>
          </a:p>
          <a:p>
            <a:pPr>
              <a:buNone/>
            </a:pPr>
            <a:r>
              <a:rPr lang="it-IT" sz="1500" b="1" dirty="0"/>
              <a:t> </a:t>
            </a:r>
            <a:endParaRPr lang="it-IT" sz="1500" dirty="0"/>
          </a:p>
          <a:p>
            <a:pPr>
              <a:buNone/>
            </a:pPr>
            <a:r>
              <a:rPr lang="it-IT" sz="1500" b="1" dirty="0"/>
              <a:t> </a:t>
            </a:r>
            <a:endParaRPr lang="it-IT" sz="1500" dirty="0"/>
          </a:p>
          <a:p>
            <a:pPr>
              <a:buNone/>
            </a:pPr>
            <a:r>
              <a:rPr lang="it-IT" sz="1500" b="1" dirty="0"/>
              <a:t> </a:t>
            </a:r>
            <a:endParaRPr lang="it-IT" sz="1500" dirty="0"/>
          </a:p>
          <a:p>
            <a:pPr>
              <a:buNone/>
            </a:pPr>
            <a:r>
              <a:rPr lang="it-IT" sz="1500" b="1" dirty="0"/>
              <a:t> </a:t>
            </a:r>
            <a:endParaRPr lang="it-IT" sz="1500" dirty="0"/>
          </a:p>
          <a:p>
            <a:pPr>
              <a:buNone/>
            </a:pPr>
            <a:r>
              <a:rPr lang="it-IT" sz="1500" b="1" dirty="0"/>
              <a:t> </a:t>
            </a:r>
            <a:endParaRPr lang="it-IT" sz="1500" dirty="0"/>
          </a:p>
          <a:p>
            <a:pPr>
              <a:buNone/>
            </a:pPr>
            <a:endParaRPr lang="it-IT"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idx="1"/>
          </p:nvPr>
        </p:nvSpPr>
        <p:spPr>
          <a:xfrm>
            <a:off x="342900" y="323528"/>
            <a:ext cx="6326460" cy="8136903"/>
          </a:xfrm>
        </p:spPr>
        <p:txBody>
          <a:bodyPr>
            <a:noAutofit/>
          </a:bodyPr>
          <a:lstStyle/>
          <a:p>
            <a:pPr marL="0" indent="0" algn="ctr">
              <a:buNone/>
            </a:pPr>
            <a:r>
              <a:rPr lang="it-IT" sz="1600" b="1" dirty="0"/>
              <a:t>SEGUE - RENDICONTO </a:t>
            </a:r>
            <a:r>
              <a:rPr lang="it-IT" sz="1600" b="1" dirty="0" err="1"/>
              <a:t>DI</a:t>
            </a:r>
            <a:r>
              <a:rPr lang="it-IT" sz="1600" b="1" dirty="0"/>
              <a:t> GESTIONE</a:t>
            </a:r>
            <a:endParaRPr lang="it-IT" sz="1600" b="1" i="1" dirty="0"/>
          </a:p>
          <a:p>
            <a:pPr marL="0" lvl="0" indent="0">
              <a:buNone/>
            </a:pPr>
            <a:r>
              <a:rPr lang="it-IT" sz="1600" b="1" dirty="0"/>
              <a:t>1) Proventi da attività tipiche</a:t>
            </a:r>
            <a:endParaRPr lang="it-IT" sz="1600" dirty="0"/>
          </a:p>
          <a:p>
            <a:pPr marL="0" indent="0">
              <a:buNone/>
            </a:pPr>
            <a:r>
              <a:rPr lang="it-IT" sz="1600" dirty="0"/>
              <a:t>Saldo al 31/12/13			Euro      197.900</a:t>
            </a:r>
          </a:p>
          <a:p>
            <a:pPr marL="0" indent="0">
              <a:buNone/>
            </a:pPr>
            <a:r>
              <a:rPr lang="it-IT" sz="1600" dirty="0"/>
              <a:t>Saldo al 31/12/12			Euro      </a:t>
            </a:r>
            <a:r>
              <a:rPr lang="it-IT" sz="1600" u="sng" dirty="0"/>
              <a:t>192.371</a:t>
            </a:r>
          </a:p>
          <a:p>
            <a:pPr marL="0" indent="0">
              <a:buNone/>
            </a:pPr>
            <a:r>
              <a:rPr lang="it-IT" sz="1600" b="1" dirty="0"/>
              <a:t>Differenza				Euro          5.529</a:t>
            </a:r>
          </a:p>
          <a:p>
            <a:pPr marL="0" indent="0">
              <a:buNone/>
            </a:pPr>
            <a:endParaRPr lang="it-IT" sz="1600" dirty="0"/>
          </a:p>
          <a:p>
            <a:pPr marL="0" indent="0">
              <a:buNone/>
            </a:pPr>
            <a:r>
              <a:rPr lang="it-IT" sz="1600" dirty="0"/>
              <a:t>La voce risulta essere così composta:</a:t>
            </a:r>
          </a:p>
          <a:p>
            <a:pPr marL="0" indent="0">
              <a:buNone/>
            </a:pPr>
            <a:r>
              <a:rPr lang="it-IT" sz="1600" dirty="0"/>
              <a:t>Donazioni e contributi da privati		Euro       125.431</a:t>
            </a:r>
          </a:p>
          <a:p>
            <a:pPr marL="0" indent="0">
              <a:buNone/>
            </a:pPr>
            <a:r>
              <a:rPr lang="it-IT" sz="1600" dirty="0"/>
              <a:t>Donazioni e contributi da anonimi	Euro           6.510</a:t>
            </a:r>
          </a:p>
          <a:p>
            <a:pPr marL="0" indent="0">
              <a:buNone/>
            </a:pPr>
            <a:r>
              <a:rPr lang="it-IT" sz="1400" dirty="0"/>
              <a:t>Donazioni e contributi da altri enti e imprese	</a:t>
            </a:r>
            <a:r>
              <a:rPr lang="it-IT" sz="1600" dirty="0"/>
              <a:t>Euro         48.518</a:t>
            </a:r>
          </a:p>
          <a:p>
            <a:pPr marL="0" indent="0">
              <a:buNone/>
            </a:pPr>
            <a:r>
              <a:rPr lang="it-IT" sz="1600" dirty="0"/>
              <a:t>Destinazione 5 per mille		Euro         </a:t>
            </a:r>
            <a:r>
              <a:rPr lang="it-IT" sz="1600" u="sng" dirty="0"/>
              <a:t>17.441</a:t>
            </a:r>
          </a:p>
          <a:p>
            <a:pPr marL="0" indent="0">
              <a:buNone/>
            </a:pPr>
            <a:r>
              <a:rPr lang="it-IT" sz="1600" b="1" dirty="0"/>
              <a:t>TOTALE				Euro       197.900</a:t>
            </a:r>
          </a:p>
          <a:p>
            <a:pPr marL="0" indent="0">
              <a:buNone/>
            </a:pPr>
            <a:endParaRPr lang="it-IT" sz="1600" b="1" dirty="0"/>
          </a:p>
          <a:p>
            <a:pPr marL="0" indent="0">
              <a:buNone/>
            </a:pPr>
            <a:r>
              <a:rPr lang="it-IT" sz="1600" b="1" dirty="0"/>
              <a:t>2) Proventi da raccolta fondi</a:t>
            </a:r>
          </a:p>
          <a:p>
            <a:pPr marL="0" indent="0">
              <a:buNone/>
            </a:pPr>
            <a:r>
              <a:rPr lang="it-IT" sz="1600" dirty="0"/>
              <a:t>Saldo al 31/12/13			Euro          1.200</a:t>
            </a:r>
          </a:p>
          <a:p>
            <a:pPr marL="0" indent="0">
              <a:buNone/>
            </a:pPr>
            <a:r>
              <a:rPr lang="it-IT" sz="1600" dirty="0"/>
              <a:t>Saldo al 31/12/12			Euro        </a:t>
            </a:r>
            <a:r>
              <a:rPr lang="it-IT" sz="1600" u="sng" dirty="0"/>
              <a:t>49.085</a:t>
            </a:r>
            <a:r>
              <a:rPr lang="it-IT" sz="1600" dirty="0"/>
              <a:t>  </a:t>
            </a:r>
            <a:endParaRPr lang="it-IT" sz="1600" u="sng" dirty="0"/>
          </a:p>
          <a:p>
            <a:pPr marL="0" indent="0">
              <a:buNone/>
            </a:pPr>
            <a:r>
              <a:rPr lang="it-IT" sz="1600" b="1" dirty="0"/>
              <a:t>Differenza				Euro     - 47.885</a:t>
            </a:r>
          </a:p>
          <a:p>
            <a:pPr marL="0" indent="0">
              <a:buNone/>
            </a:pPr>
            <a:endParaRPr lang="it-IT" sz="1600" dirty="0"/>
          </a:p>
          <a:p>
            <a:pPr marL="0" indent="0">
              <a:buNone/>
            </a:pPr>
            <a:r>
              <a:rPr lang="it-IT" sz="1600" dirty="0"/>
              <a:t>La voce risulta essere così composta:</a:t>
            </a:r>
          </a:p>
          <a:p>
            <a:pPr marL="0" indent="0">
              <a:buNone/>
            </a:pPr>
            <a:r>
              <a:rPr lang="it-IT" sz="1600" dirty="0"/>
              <a:t>Raccolta da eventi benefici		Euro          1.200</a:t>
            </a:r>
          </a:p>
          <a:p>
            <a:pPr marL="0" indent="0">
              <a:buNone/>
            </a:pPr>
            <a:endParaRPr lang="it-IT" sz="1600" b="1" dirty="0"/>
          </a:p>
          <a:p>
            <a:pPr marL="0" indent="0">
              <a:buNone/>
            </a:pPr>
            <a:endParaRPr lang="it-IT" sz="1600" b="1" dirty="0"/>
          </a:p>
          <a:p>
            <a:pPr marL="0" indent="0">
              <a:buNone/>
            </a:pPr>
            <a:r>
              <a:rPr lang="it-IT" sz="1600" b="1" dirty="0"/>
              <a:t>1) Oneri da attività tipiche</a:t>
            </a:r>
            <a:endParaRPr lang="it-IT" sz="1600" dirty="0"/>
          </a:p>
          <a:p>
            <a:pPr marL="0" indent="0">
              <a:buNone/>
            </a:pPr>
            <a:r>
              <a:rPr lang="it-IT" sz="1600" dirty="0"/>
              <a:t>Saldo al 31/12/13			Euro       195.393</a:t>
            </a:r>
          </a:p>
          <a:p>
            <a:pPr>
              <a:buNone/>
            </a:pPr>
            <a:r>
              <a:rPr lang="it-IT" sz="1600" dirty="0"/>
              <a:t>Saldo al 31/12/12			Euro       </a:t>
            </a:r>
            <a:r>
              <a:rPr lang="it-IT" sz="1600" u="sng" dirty="0"/>
              <a:t>173.706</a:t>
            </a:r>
          </a:p>
          <a:p>
            <a:pPr>
              <a:buNone/>
            </a:pPr>
            <a:r>
              <a:rPr lang="it-IT" sz="1600" b="1" dirty="0"/>
              <a:t>Differenza				Euro         21.687</a:t>
            </a:r>
          </a:p>
          <a:p>
            <a:pPr marL="0" indent="0">
              <a:buNone/>
            </a:pPr>
            <a:endParaRPr lang="it-IT"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42900" y="323529"/>
            <a:ext cx="6172200" cy="7844690"/>
          </a:xfrm>
        </p:spPr>
        <p:txBody>
          <a:bodyPr>
            <a:noAutofit/>
          </a:bodyPr>
          <a:lstStyle/>
          <a:p>
            <a:pPr marL="0" indent="0">
              <a:buNone/>
            </a:pPr>
            <a:r>
              <a:rPr lang="it-IT" sz="1600" dirty="0"/>
              <a:t>La voce risulta essere composta da donazioni e contributi concessi dalla stessa associazione A.M.U.R.T. a favore di altre associazioni affini, ed in particolare:</a:t>
            </a:r>
          </a:p>
          <a:p>
            <a:pPr marL="0" indent="0">
              <a:buNone/>
            </a:pPr>
            <a:endParaRPr lang="it-IT" sz="1600" dirty="0"/>
          </a:p>
          <a:p>
            <a:pPr>
              <a:buNone/>
            </a:pPr>
            <a:r>
              <a:rPr lang="it-IT" sz="1600" b="1" i="1" dirty="0"/>
              <a:t>Descrizione				               Importo </a:t>
            </a:r>
            <a:endParaRPr lang="it-IT" sz="1600" dirty="0"/>
          </a:p>
          <a:p>
            <a:pPr>
              <a:buNone/>
            </a:pPr>
            <a:r>
              <a:rPr lang="en-US" sz="1600" b="1" i="1" dirty="0"/>
              <a:t>A) NEL MONDO</a:t>
            </a:r>
          </a:p>
          <a:p>
            <a:pPr>
              <a:buNone/>
            </a:pPr>
            <a:r>
              <a:rPr lang="en-US" sz="1600" dirty="0"/>
              <a:t>AMURT  Ghana - Children’s home, School, Water project	</a:t>
            </a:r>
            <a:r>
              <a:rPr lang="it-IT" sz="1600" dirty="0"/>
              <a:t>5.060 </a:t>
            </a:r>
          </a:p>
          <a:p>
            <a:pPr>
              <a:buNone/>
            </a:pPr>
            <a:r>
              <a:rPr lang="it-IT" sz="1600" dirty="0"/>
              <a:t>AMURT  India – </a:t>
            </a:r>
            <a:r>
              <a:rPr lang="it-IT" sz="1600" dirty="0" err="1"/>
              <a:t>Children’s</a:t>
            </a:r>
            <a:r>
              <a:rPr lang="it-IT" sz="1600" dirty="0"/>
              <a:t> home 			                    7.364 </a:t>
            </a:r>
          </a:p>
          <a:p>
            <a:pPr>
              <a:buNone/>
            </a:pPr>
            <a:r>
              <a:rPr lang="en-US" sz="1600" dirty="0"/>
              <a:t>AMURT  Kenya – Mombasa – Children’s home		</a:t>
            </a:r>
            <a:r>
              <a:rPr lang="it-IT" sz="1600" dirty="0"/>
              <a:t>3.916 </a:t>
            </a:r>
          </a:p>
          <a:p>
            <a:pPr>
              <a:buNone/>
            </a:pPr>
            <a:r>
              <a:rPr lang="en-US" sz="1600" dirty="0"/>
              <a:t>AMURT  Kenya – Nairobi – Children’s home		                  11</a:t>
            </a:r>
            <a:r>
              <a:rPr lang="it-IT" sz="1600" dirty="0"/>
              <a:t>.191 </a:t>
            </a:r>
          </a:p>
          <a:p>
            <a:pPr>
              <a:buNone/>
            </a:pPr>
            <a:r>
              <a:rPr lang="en-US" sz="1600" dirty="0"/>
              <a:t>AMURT  Kenya – </a:t>
            </a:r>
            <a:r>
              <a:rPr lang="en-US" sz="1600" dirty="0" err="1"/>
              <a:t>Nakuru</a:t>
            </a:r>
            <a:r>
              <a:rPr lang="en-US" sz="1600" dirty="0"/>
              <a:t> – Children’s home			2</a:t>
            </a:r>
            <a:r>
              <a:rPr lang="it-IT" sz="1600" dirty="0"/>
              <a:t>.021 </a:t>
            </a:r>
          </a:p>
          <a:p>
            <a:pPr>
              <a:buNone/>
            </a:pPr>
            <a:r>
              <a:rPr lang="en-US" sz="1600" dirty="0"/>
              <a:t>AMURT Romania – Children’s home			8</a:t>
            </a:r>
            <a:r>
              <a:rPr lang="it-IT" sz="1600" dirty="0"/>
              <a:t>.939 </a:t>
            </a:r>
          </a:p>
          <a:p>
            <a:pPr>
              <a:buNone/>
            </a:pPr>
            <a:r>
              <a:rPr lang="en-US" sz="1600" dirty="0"/>
              <a:t>AMURT Mongolia – Children’s home		                    </a:t>
            </a:r>
            <a:r>
              <a:rPr lang="it-IT" sz="1600" dirty="0"/>
              <a:t>8.901</a:t>
            </a:r>
          </a:p>
          <a:p>
            <a:pPr>
              <a:buNone/>
            </a:pPr>
            <a:r>
              <a:rPr lang="en-US" sz="1600" dirty="0"/>
              <a:t>AMURT Kenya – </a:t>
            </a:r>
            <a:r>
              <a:rPr lang="en-US" sz="1600" dirty="0" err="1"/>
              <a:t>Likoni</a:t>
            </a:r>
            <a:r>
              <a:rPr lang="en-US" sz="1600" dirty="0"/>
              <a:t> – Children’s home		                  11.063</a:t>
            </a:r>
            <a:r>
              <a:rPr lang="it-IT" sz="1600" dirty="0"/>
              <a:t> </a:t>
            </a:r>
          </a:p>
          <a:p>
            <a:pPr>
              <a:buNone/>
            </a:pPr>
            <a:r>
              <a:rPr lang="en-US" sz="1600" dirty="0" err="1"/>
              <a:t>Neao</a:t>
            </a:r>
            <a:r>
              <a:rPr lang="en-US" sz="1600" dirty="0"/>
              <a:t> Humanist Foundation </a:t>
            </a:r>
            <a:r>
              <a:rPr lang="en-US" sz="1600" dirty="0" err="1"/>
              <a:t>Tailandia</a:t>
            </a:r>
            <a:r>
              <a:rPr lang="en-US" sz="1600" dirty="0"/>
              <a:t> – </a:t>
            </a:r>
          </a:p>
          <a:p>
            <a:pPr>
              <a:buNone/>
            </a:pPr>
            <a:r>
              <a:rPr lang="en-US" sz="1600" dirty="0"/>
              <a:t>Children’s home e Vaccination project	                                      </a:t>
            </a:r>
            <a:r>
              <a:rPr lang="it-IT" sz="1600" dirty="0"/>
              <a:t>41.668</a:t>
            </a:r>
          </a:p>
          <a:p>
            <a:pPr>
              <a:buNone/>
            </a:pPr>
            <a:r>
              <a:rPr lang="en-US" sz="1600" dirty="0"/>
              <a:t>AMURT Nepal – Children’s home				1.119 </a:t>
            </a:r>
            <a:endParaRPr lang="it-IT" sz="1600" dirty="0"/>
          </a:p>
          <a:p>
            <a:pPr>
              <a:buNone/>
            </a:pPr>
            <a:r>
              <a:rPr lang="en-US" sz="1600" dirty="0"/>
              <a:t>AMURT Albania – Children’s home			1.000 </a:t>
            </a:r>
            <a:endParaRPr lang="it-IT" sz="1600" dirty="0"/>
          </a:p>
          <a:p>
            <a:pPr>
              <a:buNone/>
            </a:pPr>
            <a:r>
              <a:rPr lang="en-US" sz="1600" dirty="0" err="1"/>
              <a:t>Fondation</a:t>
            </a:r>
            <a:r>
              <a:rPr lang="en-US" sz="1600" dirty="0"/>
              <a:t> </a:t>
            </a:r>
            <a:r>
              <a:rPr lang="en-US" sz="1600" dirty="0" err="1"/>
              <a:t>Babanagar</a:t>
            </a:r>
            <a:r>
              <a:rPr lang="en-US" sz="1600" dirty="0"/>
              <a:t> – Colombia – Children’s home	                  </a:t>
            </a:r>
            <a:r>
              <a:rPr lang="it-IT" sz="1600" dirty="0"/>
              <a:t>25.165 </a:t>
            </a:r>
          </a:p>
          <a:p>
            <a:pPr>
              <a:buNone/>
            </a:pPr>
            <a:r>
              <a:rPr lang="en-US" sz="1600" dirty="0"/>
              <a:t>AMURT Burkina Faso – </a:t>
            </a:r>
            <a:r>
              <a:rPr lang="en-US" sz="1600" dirty="0" err="1"/>
              <a:t>Bissiri</a:t>
            </a:r>
            <a:r>
              <a:rPr lang="en-US" sz="1600" dirty="0"/>
              <a:t> School		                  31</a:t>
            </a:r>
            <a:r>
              <a:rPr lang="it-IT" sz="1600" dirty="0"/>
              <a:t>.500 </a:t>
            </a:r>
          </a:p>
          <a:p>
            <a:pPr>
              <a:buNone/>
            </a:pPr>
            <a:r>
              <a:rPr lang="it-IT" sz="1600" dirty="0"/>
              <a:t>AMURT Togo – School					2.500 </a:t>
            </a:r>
          </a:p>
          <a:p>
            <a:pPr>
              <a:buNone/>
            </a:pPr>
            <a:r>
              <a:rPr lang="it-IT" sz="1600" dirty="0"/>
              <a:t>AMURT Haiti – </a:t>
            </a:r>
            <a:r>
              <a:rPr lang="it-IT" sz="1600" dirty="0" err="1"/>
              <a:t>Children’s</a:t>
            </a:r>
            <a:r>
              <a:rPr lang="it-IT" sz="1600" dirty="0"/>
              <a:t> home				1.000 </a:t>
            </a:r>
          </a:p>
          <a:p>
            <a:pPr>
              <a:buNone/>
            </a:pPr>
            <a:r>
              <a:rPr lang="it-IT" sz="1600" dirty="0"/>
              <a:t>AMURT Perù – Lima </a:t>
            </a:r>
            <a:r>
              <a:rPr lang="it-IT" sz="1600" dirty="0" err="1"/>
              <a:t>Children’s</a:t>
            </a:r>
            <a:r>
              <a:rPr lang="it-IT" sz="1600" dirty="0"/>
              <a:t> home			1.500 </a:t>
            </a:r>
          </a:p>
          <a:p>
            <a:pPr>
              <a:buNone/>
            </a:pPr>
            <a:r>
              <a:rPr lang="it-IT" sz="1600" dirty="0"/>
              <a:t>AMURT Nigeria 					2.000</a:t>
            </a:r>
          </a:p>
          <a:p>
            <a:pPr>
              <a:buNone/>
            </a:pPr>
            <a:r>
              <a:rPr lang="it-IT" sz="1600" dirty="0"/>
              <a:t>AMURT Filippine					2.000</a:t>
            </a:r>
          </a:p>
          <a:p>
            <a:pPr>
              <a:buNone/>
            </a:pPr>
            <a:r>
              <a:rPr lang="it-IT" sz="1600" dirty="0"/>
              <a:t>AMURT Uganda – </a:t>
            </a:r>
            <a:r>
              <a:rPr lang="it-IT" sz="1600" dirty="0" err="1"/>
              <a:t>Children’s</a:t>
            </a:r>
            <a:r>
              <a:rPr lang="it-IT" sz="1600" dirty="0"/>
              <a:t> home			1.872 </a:t>
            </a:r>
          </a:p>
          <a:p>
            <a:pPr>
              <a:buNone/>
            </a:pPr>
            <a:endParaRPr lang="it-IT" sz="1600" b="1" i="1" dirty="0"/>
          </a:p>
          <a:p>
            <a:endParaRPr lang="it-IT"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32656" y="93851"/>
            <a:ext cx="6264696" cy="2308324"/>
          </a:xfrm>
          <a:prstGeom prst="rect">
            <a:avLst/>
          </a:prstGeom>
        </p:spPr>
        <p:txBody>
          <a:bodyPr wrap="square">
            <a:spAutoFit/>
          </a:bodyPr>
          <a:lstStyle/>
          <a:p>
            <a:pPr>
              <a:buNone/>
            </a:pPr>
            <a:endParaRPr lang="en-US" sz="1600" b="1" i="1" dirty="0"/>
          </a:p>
          <a:p>
            <a:pPr>
              <a:buNone/>
            </a:pPr>
            <a:r>
              <a:rPr lang="en-US" sz="1600" b="1" i="1" dirty="0"/>
              <a:t>B) IN ITALIA</a:t>
            </a:r>
          </a:p>
          <a:p>
            <a:pPr>
              <a:buNone/>
            </a:pPr>
            <a:r>
              <a:rPr lang="it-IT" sz="1600" dirty="0"/>
              <a:t>Pasti Cibo ai senzatetto Stazione di Bologna		                       260 </a:t>
            </a:r>
          </a:p>
          <a:p>
            <a:pPr>
              <a:buNone/>
            </a:pPr>
            <a:r>
              <a:rPr lang="en-US" sz="1600" dirty="0" err="1"/>
              <a:t>Materiale</a:t>
            </a:r>
            <a:r>
              <a:rPr lang="en-US" sz="1600" dirty="0"/>
              <a:t> per </a:t>
            </a:r>
            <a:r>
              <a:rPr lang="en-US" sz="1600" dirty="0" err="1"/>
              <a:t>alluvione</a:t>
            </a:r>
            <a:r>
              <a:rPr lang="en-US" sz="1600" dirty="0"/>
              <a:t> </a:t>
            </a:r>
            <a:r>
              <a:rPr lang="en-US" sz="1600" dirty="0" err="1"/>
              <a:t>Sardegna</a:t>
            </a:r>
            <a:r>
              <a:rPr lang="en-US" sz="1600" dirty="0"/>
              <a:t>				2.961 </a:t>
            </a:r>
            <a:endParaRPr lang="it-IT" sz="1600" dirty="0"/>
          </a:p>
          <a:p>
            <a:pPr>
              <a:buNone/>
            </a:pPr>
            <a:r>
              <a:rPr lang="en-US" sz="1600" dirty="0" err="1"/>
              <a:t>Comune</a:t>
            </a:r>
            <a:r>
              <a:rPr lang="en-US" sz="1600" dirty="0"/>
              <a:t> di </a:t>
            </a:r>
            <a:r>
              <a:rPr lang="en-US" sz="1600" dirty="0" err="1"/>
              <a:t>Casalmaggiore</a:t>
            </a:r>
            <a:r>
              <a:rPr lang="en-US" sz="1600" dirty="0"/>
              <a:t> – </a:t>
            </a:r>
            <a:r>
              <a:rPr lang="en-US" sz="1600" dirty="0" err="1"/>
              <a:t>Progetto</a:t>
            </a:r>
            <a:r>
              <a:rPr lang="en-US" sz="1600" dirty="0"/>
              <a:t> la rete </a:t>
            </a:r>
            <a:r>
              <a:rPr lang="en-US" sz="1600" dirty="0" err="1"/>
              <a:t>sociale</a:t>
            </a:r>
            <a:r>
              <a:rPr lang="en-US" sz="1600" dirty="0"/>
              <a:t>	                  16.000</a:t>
            </a:r>
            <a:r>
              <a:rPr lang="it-IT" sz="1600" dirty="0"/>
              <a:t> </a:t>
            </a:r>
          </a:p>
          <a:p>
            <a:pPr>
              <a:buNone/>
            </a:pPr>
            <a:r>
              <a:rPr lang="en-US" sz="1600" dirty="0"/>
              <a:t>Comune di </a:t>
            </a:r>
            <a:r>
              <a:rPr lang="en-US" sz="1600" dirty="0" err="1"/>
              <a:t>Mirandola</a:t>
            </a:r>
            <a:r>
              <a:rPr lang="en-US" sz="1600" dirty="0"/>
              <a:t> – </a:t>
            </a:r>
            <a:r>
              <a:rPr lang="en-US" sz="1600" dirty="0" err="1"/>
              <a:t>Ricostruzione</a:t>
            </a:r>
            <a:r>
              <a:rPr lang="en-US" sz="1600" dirty="0"/>
              <a:t> </a:t>
            </a:r>
            <a:r>
              <a:rPr lang="en-US" sz="1600" dirty="0" err="1"/>
              <a:t>terremoto</a:t>
            </a:r>
            <a:r>
              <a:rPr lang="en-US" sz="1600" dirty="0"/>
              <a:t> Emilia 	2</a:t>
            </a:r>
            <a:r>
              <a:rPr lang="it-IT" sz="1600" dirty="0"/>
              <a:t>.660 </a:t>
            </a:r>
          </a:p>
          <a:p>
            <a:pPr>
              <a:buNone/>
            </a:pPr>
            <a:r>
              <a:rPr lang="en-US" sz="1600" dirty="0" err="1"/>
              <a:t>Donazione</a:t>
            </a:r>
            <a:r>
              <a:rPr lang="en-US" sz="1600" dirty="0"/>
              <a:t> </a:t>
            </a:r>
            <a:r>
              <a:rPr lang="en-US" sz="1600" dirty="0" err="1"/>
              <a:t>Istituto</a:t>
            </a:r>
            <a:r>
              <a:rPr lang="en-US" sz="1600" dirty="0"/>
              <a:t> Salvo </a:t>
            </a:r>
            <a:r>
              <a:rPr lang="en-US" sz="1600" dirty="0" err="1"/>
              <a:t>D’Acquisto</a:t>
            </a:r>
            <a:r>
              <a:rPr lang="en-US" sz="1600" dirty="0"/>
              <a:t> Parma (</a:t>
            </a:r>
            <a:r>
              <a:rPr lang="en-US" sz="1600" dirty="0" err="1"/>
              <a:t>scuola</a:t>
            </a:r>
            <a:r>
              <a:rPr lang="en-US" sz="1600" dirty="0"/>
              <a:t>)		1.115</a:t>
            </a:r>
          </a:p>
          <a:p>
            <a:pPr>
              <a:buNone/>
            </a:pPr>
            <a:r>
              <a:rPr lang="it-IT" sz="1600" b="1" i="1" dirty="0"/>
              <a:t>TOTALE				                 	               190.155 </a:t>
            </a:r>
            <a:endParaRPr lang="it-IT" sz="1600" dirty="0"/>
          </a:p>
          <a:p>
            <a:r>
              <a:rPr lang="it-IT" sz="1600" dirty="0"/>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710" y="2627784"/>
            <a:ext cx="5976664" cy="3124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710" y="5832673"/>
            <a:ext cx="5976664" cy="3124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8383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53244" y="3923928"/>
            <a:ext cx="6048672" cy="5016758"/>
          </a:xfrm>
          <a:prstGeom prst="rect">
            <a:avLst/>
          </a:prstGeom>
        </p:spPr>
        <p:txBody>
          <a:bodyPr wrap="square">
            <a:spAutoFit/>
          </a:bodyPr>
          <a:lstStyle/>
          <a:p>
            <a:r>
              <a:rPr lang="it-IT" sz="1600" b="1" dirty="0"/>
              <a:t>2) Oneri promozionali e di raccolta fondi</a:t>
            </a:r>
            <a:endParaRPr lang="it-IT" sz="1600" dirty="0"/>
          </a:p>
          <a:p>
            <a:r>
              <a:rPr lang="it-IT" sz="1600" dirty="0"/>
              <a:t>Saldo al 31/12/13			Euro               8.125</a:t>
            </a:r>
          </a:p>
          <a:p>
            <a:r>
              <a:rPr lang="it-IT" sz="1600" dirty="0"/>
              <a:t>Saldo al 31/12/12			Euro             </a:t>
            </a:r>
            <a:r>
              <a:rPr lang="it-IT" sz="1600" u="sng" dirty="0"/>
              <a:t>50.647</a:t>
            </a:r>
          </a:p>
          <a:p>
            <a:pPr>
              <a:buNone/>
            </a:pPr>
            <a:r>
              <a:rPr lang="it-IT" sz="1600" b="1" dirty="0"/>
              <a:t>Differenza				Euro	-42.522</a:t>
            </a:r>
          </a:p>
          <a:p>
            <a:pPr>
              <a:buNone/>
            </a:pPr>
            <a:r>
              <a:rPr lang="it-IT" sz="1600" dirty="0"/>
              <a:t> </a:t>
            </a:r>
          </a:p>
          <a:p>
            <a:pPr>
              <a:buNone/>
            </a:pPr>
            <a:r>
              <a:rPr lang="it-IT" sz="1600" dirty="0"/>
              <a:t>La voce risulta essere così composta:</a:t>
            </a:r>
          </a:p>
          <a:p>
            <a:pPr>
              <a:buNone/>
            </a:pPr>
            <a:r>
              <a:rPr lang="it-IT" sz="1600" dirty="0"/>
              <a:t>Acquisto merce per eventi raccolta fondi	Euro	           0</a:t>
            </a:r>
          </a:p>
          <a:p>
            <a:pPr>
              <a:buNone/>
            </a:pPr>
            <a:r>
              <a:rPr lang="it-IT" sz="1600" dirty="0"/>
              <a:t>Costi per pubblicità e propaganda	Euro	   7.821</a:t>
            </a:r>
          </a:p>
          <a:p>
            <a:pPr>
              <a:buNone/>
            </a:pPr>
            <a:r>
              <a:rPr lang="it-IT" sz="1600" dirty="0"/>
              <a:t>Diritti Siae				Euro	      304</a:t>
            </a:r>
          </a:p>
          <a:p>
            <a:pPr>
              <a:buNone/>
            </a:pPr>
            <a:r>
              <a:rPr lang="it-IT" sz="1600" dirty="0"/>
              <a:t>Noleggi affitti per eventi benefici		Euro	           0</a:t>
            </a:r>
          </a:p>
          <a:p>
            <a:pPr>
              <a:buNone/>
            </a:pPr>
            <a:r>
              <a:rPr lang="it-IT" sz="1600" dirty="0"/>
              <a:t>Utenze				Euro	 </a:t>
            </a:r>
            <a:r>
              <a:rPr lang="it-IT" sz="1600" u="sng" dirty="0"/>
              <a:t>          0</a:t>
            </a:r>
          </a:p>
          <a:p>
            <a:pPr>
              <a:buNone/>
            </a:pPr>
            <a:r>
              <a:rPr lang="it-IT" sz="1600" b="1" dirty="0"/>
              <a:t>Totale				Euro              8.125</a:t>
            </a:r>
          </a:p>
          <a:p>
            <a:pPr>
              <a:buNone/>
            </a:pPr>
            <a:r>
              <a:rPr lang="it-IT" sz="1600" dirty="0"/>
              <a:t> </a:t>
            </a:r>
          </a:p>
          <a:p>
            <a:pPr>
              <a:buNone/>
            </a:pPr>
            <a:endParaRPr lang="it-IT" sz="1600" dirty="0"/>
          </a:p>
          <a:p>
            <a:pPr>
              <a:buNone/>
            </a:pPr>
            <a:endParaRPr lang="it-IT" sz="1600" dirty="0"/>
          </a:p>
          <a:p>
            <a:pPr>
              <a:buNone/>
            </a:pPr>
            <a:endParaRPr lang="it-IT" sz="1600" dirty="0"/>
          </a:p>
          <a:p>
            <a:pPr>
              <a:buNone/>
            </a:pPr>
            <a:endParaRPr lang="it-IT" sz="1600" dirty="0"/>
          </a:p>
          <a:p>
            <a:pPr>
              <a:buNone/>
            </a:pPr>
            <a:endParaRPr lang="it-IT" sz="1600" dirty="0"/>
          </a:p>
          <a:p>
            <a:pPr>
              <a:buNone/>
            </a:pPr>
            <a:endParaRPr lang="it-IT" sz="1600" dirty="0"/>
          </a:p>
          <a:p>
            <a:pPr>
              <a:buNone/>
            </a:pPr>
            <a:endParaRPr lang="it-IT" sz="16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244" y="395536"/>
            <a:ext cx="5951512" cy="3124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5592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42900" y="323529"/>
            <a:ext cx="6182444" cy="7844690"/>
          </a:xfrm>
        </p:spPr>
        <p:txBody>
          <a:bodyPr>
            <a:noAutofit/>
          </a:bodyPr>
          <a:lstStyle/>
          <a:p>
            <a:pPr marL="0" indent="0">
              <a:buNone/>
            </a:pPr>
            <a:r>
              <a:rPr lang="it-IT" sz="1600" b="1" dirty="0"/>
              <a:t>4) Proventi finanziari e patrimoniali</a:t>
            </a:r>
            <a:endParaRPr lang="it-IT" sz="1600" dirty="0"/>
          </a:p>
          <a:p>
            <a:pPr marL="0" indent="0">
              <a:buNone/>
            </a:pPr>
            <a:r>
              <a:rPr lang="it-IT" sz="1600" dirty="0"/>
              <a:t>Nell’anno 2013 si rilevano proventi finanziari pari a Euro 20. Tale voce è costituita interamente da interessi attivi maturati sui conti correnti.</a:t>
            </a:r>
          </a:p>
          <a:p>
            <a:pPr marL="0" indent="0">
              <a:buNone/>
            </a:pPr>
            <a:endParaRPr lang="it-IT" sz="1600" dirty="0"/>
          </a:p>
          <a:p>
            <a:pPr marL="0" indent="0">
              <a:buNone/>
            </a:pPr>
            <a:r>
              <a:rPr lang="it-IT" sz="1600" b="1" dirty="0"/>
              <a:t>6) Oneri di supporto generale</a:t>
            </a:r>
            <a:endParaRPr lang="it-IT" sz="1600" dirty="0"/>
          </a:p>
          <a:p>
            <a:pPr marL="0" indent="0">
              <a:buNone/>
            </a:pPr>
            <a:r>
              <a:rPr lang="it-IT" sz="1600" dirty="0"/>
              <a:t>Saldo al 31/12/13			Euro           12.147</a:t>
            </a:r>
          </a:p>
          <a:p>
            <a:pPr marL="0" indent="0">
              <a:buNone/>
            </a:pPr>
            <a:r>
              <a:rPr lang="it-IT" sz="1600" dirty="0"/>
              <a:t>Saldo al 31/12/12			Euro           </a:t>
            </a:r>
            <a:r>
              <a:rPr lang="it-IT" sz="1600" u="sng" dirty="0"/>
              <a:t>18.367</a:t>
            </a:r>
          </a:p>
          <a:p>
            <a:pPr marL="0" indent="0">
              <a:buNone/>
            </a:pPr>
            <a:r>
              <a:rPr lang="it-IT" sz="1600" b="1" dirty="0"/>
              <a:t>Differenza				Euro	 6.220</a:t>
            </a:r>
          </a:p>
          <a:p>
            <a:pPr marL="0" indent="0">
              <a:buNone/>
            </a:pPr>
            <a:endParaRPr lang="it-IT" sz="1600" dirty="0"/>
          </a:p>
          <a:p>
            <a:pPr marL="0" indent="0">
              <a:buNone/>
            </a:pPr>
            <a:r>
              <a:rPr lang="it-IT" sz="1600" dirty="0"/>
              <a:t>La voce Materie prime per Euro 992, risulta essere interamene composta da costi per cancelleria.</a:t>
            </a:r>
          </a:p>
          <a:p>
            <a:pPr marL="0" indent="0">
              <a:buNone/>
            </a:pPr>
            <a:endParaRPr lang="it-IT" sz="1600" dirty="0"/>
          </a:p>
          <a:p>
            <a:pPr marL="0" indent="0">
              <a:buNone/>
            </a:pPr>
            <a:r>
              <a:rPr lang="it-IT" sz="1600" dirty="0"/>
              <a:t>La voce Servizi risulta essere così composta:</a:t>
            </a:r>
          </a:p>
          <a:p>
            <a:pPr marL="0" indent="0">
              <a:buNone/>
            </a:pPr>
            <a:r>
              <a:rPr lang="it-IT" sz="1600" dirty="0"/>
              <a:t>Spese di trasporto - viaggi		Euro	        0</a:t>
            </a:r>
          </a:p>
          <a:p>
            <a:pPr marL="0" indent="0">
              <a:buNone/>
            </a:pPr>
            <a:r>
              <a:rPr lang="it-IT" sz="1600" dirty="0"/>
              <a:t>Spese adozioni			Euro	        0</a:t>
            </a:r>
          </a:p>
          <a:p>
            <a:pPr marL="0" indent="0">
              <a:buNone/>
            </a:pPr>
            <a:r>
              <a:rPr lang="it-IT" sz="1600" dirty="0"/>
              <a:t>Spese postali			Euro	5.067</a:t>
            </a:r>
          </a:p>
          <a:p>
            <a:pPr marL="0" indent="0">
              <a:buNone/>
            </a:pPr>
            <a:r>
              <a:rPr lang="it-IT" sz="1600" dirty="0"/>
              <a:t>Spese per assicurazioni 		Euro	   485</a:t>
            </a:r>
          </a:p>
          <a:p>
            <a:pPr>
              <a:buNone/>
            </a:pPr>
            <a:r>
              <a:rPr lang="it-IT" sz="1600" dirty="0"/>
              <a:t>Spese per professionisti - collaboratori	Euro	1.210</a:t>
            </a:r>
          </a:p>
          <a:p>
            <a:pPr>
              <a:buNone/>
            </a:pPr>
            <a:r>
              <a:rPr lang="it-IT" sz="1600" dirty="0"/>
              <a:t>Costi per telefono e fax		Euro	1.025</a:t>
            </a:r>
          </a:p>
          <a:p>
            <a:pPr>
              <a:buNone/>
            </a:pPr>
            <a:r>
              <a:rPr lang="it-IT" sz="1600" dirty="0"/>
              <a:t>Costi per programmi software		Euro	   255</a:t>
            </a:r>
          </a:p>
          <a:p>
            <a:pPr>
              <a:buNone/>
            </a:pPr>
            <a:r>
              <a:rPr lang="it-IT" sz="1600" dirty="0"/>
              <a:t>Spese ed oneri bancari		Euro	1.283</a:t>
            </a:r>
          </a:p>
          <a:p>
            <a:pPr>
              <a:buNone/>
            </a:pPr>
            <a:r>
              <a:rPr lang="it-IT" sz="1600" dirty="0"/>
              <a:t>Costi per servizi amministrativi		Euro	</a:t>
            </a:r>
            <a:r>
              <a:rPr lang="it-IT" sz="1600" u="sng" dirty="0"/>
              <a:t>     18</a:t>
            </a:r>
          </a:p>
          <a:p>
            <a:pPr>
              <a:buNone/>
            </a:pPr>
            <a:r>
              <a:rPr lang="it-IT" sz="1600" b="1" dirty="0"/>
              <a:t>TOTALE				Euro           9.343</a:t>
            </a:r>
          </a:p>
          <a:p>
            <a:pPr marL="0" indent="0">
              <a:buNone/>
            </a:pPr>
            <a:endParaRPr lang="it-IT" sz="1600" dirty="0"/>
          </a:p>
          <a:p>
            <a:pPr>
              <a:buNone/>
            </a:pPr>
            <a:endParaRPr lang="it-IT"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42900" y="251520"/>
            <a:ext cx="6172200" cy="7916699"/>
          </a:xfrm>
        </p:spPr>
        <p:txBody>
          <a:bodyPr>
            <a:normAutofit/>
          </a:bodyPr>
          <a:lstStyle/>
          <a:p>
            <a:pPr marL="0" indent="0">
              <a:buNone/>
            </a:pPr>
            <a:r>
              <a:rPr lang="it-IT" sz="1600" dirty="0"/>
              <a:t>In detta voce sono ricompresi i costi di struttura, di funzionamento e di gestione della Associazione.</a:t>
            </a:r>
          </a:p>
          <a:p>
            <a:pPr marL="0" indent="0">
              <a:buNone/>
            </a:pPr>
            <a:endParaRPr lang="it-IT" sz="1600" dirty="0"/>
          </a:p>
          <a:p>
            <a:pPr marL="0" indent="0">
              <a:buNone/>
            </a:pPr>
            <a:r>
              <a:rPr lang="it-IT" sz="1600" dirty="0"/>
              <a:t>La voce Godimento beni di terzi pari ad Euro 1.721, risulta essere imputabile ai costi per i fitti passivi relativi alla sede di Casalmaggiore per euro 1.680 e noleggi per euro 41.</a:t>
            </a:r>
          </a:p>
          <a:p>
            <a:pPr marL="0" indent="0">
              <a:buNone/>
            </a:pPr>
            <a:endParaRPr lang="it-IT" sz="1600" dirty="0"/>
          </a:p>
          <a:p>
            <a:pPr marL="0" indent="0">
              <a:buNone/>
            </a:pPr>
            <a:r>
              <a:rPr lang="it-IT" sz="1600" dirty="0"/>
              <a:t>La voce ammortamenti pari a Euro 91risulta essere composta da ammortamenti relativi a attrezzatura varia a minuta </a:t>
            </a:r>
          </a:p>
          <a:p>
            <a:pPr marL="0" indent="0">
              <a:buNone/>
            </a:pPr>
            <a:endParaRPr lang="it-IT" sz="1600" dirty="0"/>
          </a:p>
          <a:p>
            <a:pPr marL="0" indent="0">
              <a:buNone/>
            </a:pPr>
            <a:endParaRPr lang="it-IT" sz="1600" dirty="0"/>
          </a:p>
          <a:p>
            <a:pPr marL="0" indent="0">
              <a:buNone/>
            </a:pPr>
            <a:r>
              <a:rPr lang="it-IT" sz="1600" dirty="0"/>
              <a:t>Il presente rendiconto, composto da Stato Patrimoniale, Rendiconto Gestionale a proventi e oneri, Nota integrativa, relazione di missione (o morale), rappresenta in modo veritiero e corretto la situazione patrimoniale e finanziaria nonché il risultato economico dell'esercizio che chiude con un risultato gestionale negativo (disavanzo) pari a Euro 16.545.</a:t>
            </a:r>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a:buNone/>
            </a:pPr>
            <a:endParaRPr lang="it-IT" sz="1600" dirty="0"/>
          </a:p>
        </p:txBody>
      </p:sp>
      <p:sp>
        <p:nvSpPr>
          <p:cNvPr id="2" name="Rectangle 4"/>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idx="1"/>
          </p:nvPr>
        </p:nvSpPr>
        <p:spPr>
          <a:xfrm>
            <a:off x="342900" y="251520"/>
            <a:ext cx="6172200" cy="7916699"/>
          </a:xfrm>
        </p:spPr>
        <p:txBody>
          <a:bodyPr>
            <a:normAutofit/>
          </a:bodyPr>
          <a:lstStyle/>
          <a:p>
            <a:pPr marL="0" indent="0" algn="ctr" hangingPunct="0">
              <a:buNone/>
            </a:pPr>
            <a:r>
              <a:rPr lang="it-IT" sz="1600" b="1" dirty="0"/>
              <a:t>Relazione morale AMURT anno 2013</a:t>
            </a:r>
            <a:endParaRPr lang="it-IT" sz="1600" dirty="0"/>
          </a:p>
          <a:p>
            <a:pPr marL="0" indent="0" algn="ctr" hangingPunct="0">
              <a:buNone/>
            </a:pPr>
            <a:r>
              <a:rPr lang="it-IT" sz="1600" b="1" dirty="0"/>
              <a:t>PROGETTI REALIZZATI, IN CORSO DI REALIZZAZIONE E FUTURI</a:t>
            </a:r>
            <a:endParaRPr lang="it-IT" sz="1600" dirty="0"/>
          </a:p>
          <a:p>
            <a:pPr marL="0" indent="0" hangingPunct="0">
              <a:buNone/>
            </a:pPr>
            <a:r>
              <a:rPr lang="it-IT" sz="1600" dirty="0"/>
              <a:t>In una situazione di grande crisi economica che coinvolge ogni settore, anche quest’anno la nostra Associazione chiude il proprio bilancio con un significativo incremento delle entrate, dovuto soprattutto agli incassi dei molteplici eventi organizzati per raccolta fondi.</a:t>
            </a:r>
          </a:p>
          <a:p>
            <a:pPr marL="0" indent="0" hangingPunct="0">
              <a:buNone/>
            </a:pPr>
            <a:r>
              <a:rPr lang="it-IT" sz="1600" dirty="0"/>
              <a:t>Come nell’anno precedente abbiamo cercato di contenere i costi e le spese generali nonostante la comunicazione sia stata  aumentata ma con mezzi  </a:t>
            </a:r>
            <a:r>
              <a:rPr lang="it-IT" sz="1600" dirty="0" err="1"/>
              <a:t>low</a:t>
            </a:r>
            <a:r>
              <a:rPr lang="it-IT" sz="1600" dirty="0"/>
              <a:t> </a:t>
            </a:r>
            <a:r>
              <a:rPr lang="it-IT" sz="1600" dirty="0" err="1"/>
              <a:t>cost</a:t>
            </a:r>
            <a:r>
              <a:rPr lang="it-IT" sz="1600" dirty="0"/>
              <a:t> come </a:t>
            </a:r>
            <a:r>
              <a:rPr lang="it-IT" sz="1600" dirty="0" err="1"/>
              <a:t>Facebook</a:t>
            </a:r>
            <a:r>
              <a:rPr lang="it-IT" sz="1600" dirty="0"/>
              <a:t> ed Internet.</a:t>
            </a:r>
          </a:p>
          <a:p>
            <a:pPr marL="0" indent="0" hangingPunct="0">
              <a:buNone/>
            </a:pPr>
            <a:r>
              <a:rPr lang="it-IT" sz="1600" dirty="0"/>
              <a:t>Le entrate del 5 per mille sono rimaste sostanzialmente stabili e si confermano  come un importante apporto finanziario per il finanziamento dei progetti dell’associazione.</a:t>
            </a:r>
          </a:p>
          <a:p>
            <a:pPr marL="0" indent="0" hangingPunct="0">
              <a:buNone/>
            </a:pPr>
            <a:r>
              <a:rPr lang="it-IT" sz="1600" dirty="0"/>
              <a:t>L’adesione al bando Unicredit è stata una scelta azzeccata che oltre a portare fondi utili alle missioni, ha coinvolto positivamente i nostri sostenitori e simpatizzanti e ci ha dato buona visibilità, siamo giunti settimi assoluti in graduatoria nazionale.</a:t>
            </a:r>
          </a:p>
          <a:p>
            <a:pPr marL="0" indent="0" hangingPunct="0">
              <a:buNone/>
            </a:pPr>
            <a:r>
              <a:rPr lang="it-IT" sz="1600" dirty="0"/>
              <a:t>Le adozioni a distanza continuano la loro flessione ma costituiscono sempre il settore principale da cui ricaviamo offerte, in crescita Colombia, Kenya, </a:t>
            </a:r>
            <a:r>
              <a:rPr lang="it-IT" sz="1600" dirty="0" err="1"/>
              <a:t>Thailandia</a:t>
            </a:r>
            <a:r>
              <a:rPr lang="it-IT" sz="1600" dirty="0"/>
              <a:t>, in calo India e Romania, stabili </a:t>
            </a:r>
            <a:r>
              <a:rPr lang="it-IT" sz="1600" dirty="0" err="1"/>
              <a:t>Mongolia,Albania,Uganda</a:t>
            </a:r>
            <a:r>
              <a:rPr lang="it-IT" sz="1600" dirty="0"/>
              <a:t>, Nepal e Ghana.</a:t>
            </a:r>
          </a:p>
          <a:p>
            <a:pPr marL="0" indent="0" hangingPunct="0">
              <a:buNone/>
            </a:pPr>
            <a:r>
              <a:rPr lang="it-IT" sz="1600" dirty="0"/>
              <a:t>Per compensare queste perdite abbiamo puntato come nell’anno precedente all’organizzazione di cene, pizzate, spettacoli culturali, concerti, eventi sportivi e manifestazioni in genere.</a:t>
            </a:r>
          </a:p>
          <a:p>
            <a:pPr marL="0" indent="0" hangingPunct="0">
              <a:buNone/>
            </a:pPr>
            <a:r>
              <a:rPr lang="it-IT" sz="1600" dirty="0"/>
              <a:t>La nostra rete di amici, sponsor, conoscenti si è molto estesa grazie al sito internet e ad una comunicazione più intensa, la newsletter sta riscuotendo un alto indice di gradimento, punteremo sempre più in questa direzione anche in futuro.</a:t>
            </a:r>
          </a:p>
          <a:p>
            <a:pPr marL="0" indent="0" hangingPunct="0">
              <a:buNone/>
            </a:pPr>
            <a:r>
              <a:rPr lang="it-IT" sz="1600" dirty="0" err="1"/>
              <a:t>Amurt</a:t>
            </a:r>
            <a:r>
              <a:rPr lang="it-IT" sz="1600" dirty="0"/>
              <a:t>  sta estendendo anche il proprio raggio d’azione in Italia.</a:t>
            </a:r>
          </a:p>
          <a:p>
            <a:pPr marL="0" indent="0" hangingPunct="0">
              <a:buNone/>
            </a:pPr>
            <a:r>
              <a:rPr lang="it-IT" sz="1600" dirty="0"/>
              <a:t>In Liguria, in Lazio, in Puglia ci sono state alcune apprezzabili iniziative di raccolta fondi.</a:t>
            </a:r>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a:buNone/>
            </a:pPr>
            <a:endParaRPr lang="it-IT" sz="1600" dirty="0"/>
          </a:p>
        </p:txBody>
      </p:sp>
    </p:spTree>
    <p:extLst>
      <p:ext uri="{BB962C8B-B14F-4D97-AF65-F5344CB8AC3E}">
        <p14:creationId xmlns:p14="http://schemas.microsoft.com/office/powerpoint/2010/main" val="1963937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idx="1"/>
          </p:nvPr>
        </p:nvSpPr>
        <p:spPr>
          <a:xfrm>
            <a:off x="342900" y="251520"/>
            <a:ext cx="6172200" cy="8568952"/>
          </a:xfrm>
        </p:spPr>
        <p:txBody>
          <a:bodyPr>
            <a:normAutofit/>
          </a:bodyPr>
          <a:lstStyle/>
          <a:p>
            <a:pPr marL="0" indent="0" hangingPunct="0">
              <a:buNone/>
            </a:pPr>
            <a:r>
              <a:rPr lang="it-IT" sz="1600" dirty="0" err="1"/>
              <a:t>Amurt</a:t>
            </a:r>
            <a:r>
              <a:rPr lang="it-IT" sz="1600" dirty="0"/>
              <a:t> Firenze si è confermata sempre più attiva  con varie iniziative a favore di </a:t>
            </a:r>
            <a:r>
              <a:rPr lang="it-IT" sz="1600" dirty="0" err="1"/>
              <a:t>Baan</a:t>
            </a:r>
            <a:r>
              <a:rPr lang="it-IT" sz="1600" dirty="0"/>
              <a:t> </a:t>
            </a:r>
            <a:r>
              <a:rPr lang="it-IT" sz="1600" dirty="0" err="1"/>
              <a:t>Unrak</a:t>
            </a:r>
            <a:r>
              <a:rPr lang="it-IT" sz="1600" dirty="0"/>
              <a:t> in </a:t>
            </a:r>
            <a:r>
              <a:rPr lang="it-IT" sz="1600" dirty="0" err="1"/>
              <a:t>Thailandia</a:t>
            </a:r>
            <a:r>
              <a:rPr lang="it-IT" sz="1600" dirty="0"/>
              <a:t>. Abbiamo inaugurato la sede di Viadana che avrà quindi una sua autonomia.</a:t>
            </a:r>
          </a:p>
          <a:p>
            <a:pPr marL="0" indent="0" hangingPunct="0">
              <a:buNone/>
            </a:pPr>
            <a:r>
              <a:rPr lang="it-IT" sz="1600" dirty="0"/>
              <a:t>Per quanto concerne la distribuzione dei fondi, in Kenya è proseguito il sostegno alla Scuola di </a:t>
            </a:r>
            <a:r>
              <a:rPr lang="it-IT" sz="1600" dirty="0" err="1"/>
              <a:t>Likoni</a:t>
            </a:r>
            <a:r>
              <a:rPr lang="it-IT" sz="1600" dirty="0"/>
              <a:t> con il completamento della </a:t>
            </a:r>
            <a:r>
              <a:rPr lang="it-IT" sz="1600" dirty="0" err="1"/>
              <a:t>Children’s</a:t>
            </a:r>
            <a:r>
              <a:rPr lang="it-IT" sz="1600" dirty="0"/>
              <a:t> home, a Nairobi aiuti al progetto Spirulina, sostanza altamente ricostituente somministrata ai bambini malnutriti.</a:t>
            </a:r>
          </a:p>
          <a:p>
            <a:pPr marL="0" indent="0" hangingPunct="0">
              <a:buNone/>
            </a:pPr>
            <a:r>
              <a:rPr lang="it-IT" sz="1600" dirty="0"/>
              <a:t>In Burkina Faso è terminata la costruzione della Scuola media di </a:t>
            </a:r>
            <a:r>
              <a:rPr lang="it-IT" sz="1600" dirty="0" err="1"/>
              <a:t>Bissiri</a:t>
            </a:r>
            <a:r>
              <a:rPr lang="it-IT" sz="1600" dirty="0"/>
              <a:t> a tempo di record nonostante le avversità atmosferiche abbiano scoperchiato la costruzione durante i lavori.</a:t>
            </a:r>
          </a:p>
          <a:p>
            <a:pPr marL="0" indent="0" hangingPunct="0">
              <a:buNone/>
            </a:pPr>
            <a:r>
              <a:rPr lang="it-IT" sz="1600" dirty="0"/>
              <a:t>Consegna anche di aiuti alimentari ai profughi del Mali.</a:t>
            </a:r>
          </a:p>
          <a:p>
            <a:pPr marL="0" indent="0" hangingPunct="0">
              <a:buNone/>
            </a:pPr>
            <a:r>
              <a:rPr lang="it-IT" sz="1600" dirty="0"/>
              <a:t>In Ghana è stato proseguito il progetto Amplifon con la donazione a soggetti ipoudenti di apparecchi acustici dopo l’effettuazione di uno screening preventivo.</a:t>
            </a:r>
          </a:p>
          <a:p>
            <a:pPr marL="0" indent="0" hangingPunct="0">
              <a:buNone/>
            </a:pPr>
            <a:r>
              <a:rPr lang="it-IT" sz="1600" dirty="0"/>
              <a:t>In Togo abbiamo ampliato la scuola elementare aggiungendo quattro classi alle medie, è inoltre stato organizzato uno stage di volley per gli studenti in collaborazione con la </a:t>
            </a:r>
            <a:r>
              <a:rPr lang="it-IT" sz="1600" dirty="0" err="1"/>
              <a:t>Pomì</a:t>
            </a:r>
            <a:r>
              <a:rPr lang="it-IT" sz="1600" dirty="0"/>
              <a:t>, squadra di serie A1 e sono stati donati nuovi banchi.</a:t>
            </a:r>
          </a:p>
          <a:p>
            <a:pPr marL="0" indent="0" hangingPunct="0">
              <a:buNone/>
            </a:pPr>
            <a:r>
              <a:rPr lang="it-IT" sz="1600" dirty="0"/>
              <a:t>In Nigeria abbiamo dotato di pozzi le cliniche aperte precedentemente.</a:t>
            </a:r>
          </a:p>
          <a:p>
            <a:pPr marL="0" indent="0" hangingPunct="0">
              <a:buNone/>
            </a:pPr>
            <a:r>
              <a:rPr lang="it-IT" sz="1600" dirty="0"/>
              <a:t>In </a:t>
            </a:r>
            <a:r>
              <a:rPr lang="it-IT" sz="1600" dirty="0" err="1"/>
              <a:t>Thailandia</a:t>
            </a:r>
            <a:r>
              <a:rPr lang="it-IT" sz="1600" dirty="0"/>
              <a:t> sono state eseguite vaccinazioni ai bambini profughi dal Myanmar e costruite le cucine nel Centro di </a:t>
            </a:r>
            <a:r>
              <a:rPr lang="it-IT" sz="1600" dirty="0" err="1"/>
              <a:t>Baan</a:t>
            </a:r>
            <a:r>
              <a:rPr lang="it-IT" sz="1600" dirty="0"/>
              <a:t> </a:t>
            </a:r>
            <a:r>
              <a:rPr lang="it-IT" sz="1600" dirty="0" err="1"/>
              <a:t>Unrak</a:t>
            </a:r>
            <a:r>
              <a:rPr lang="it-IT" sz="1600" dirty="0"/>
              <a:t> .</a:t>
            </a:r>
          </a:p>
          <a:p>
            <a:pPr marL="0" indent="0" hangingPunct="0">
              <a:buNone/>
            </a:pPr>
            <a:r>
              <a:rPr lang="it-IT" sz="1600" dirty="0"/>
              <a:t>In Colombia è proseguita la ristrutturazione della casa di accoglienza di </a:t>
            </a:r>
            <a:r>
              <a:rPr lang="it-IT" sz="1600" dirty="0" err="1"/>
              <a:t>Babanagar</a:t>
            </a:r>
            <a:r>
              <a:rPr lang="it-IT" sz="1600" dirty="0"/>
              <a:t> con la costruzione dei bagni e l’acquisto dei letti. Aiuti in denaro ad Haiti ed in Perù  per la gestione dei progetti.</a:t>
            </a:r>
          </a:p>
          <a:p>
            <a:pPr marL="0" indent="0" hangingPunct="0">
              <a:buNone/>
            </a:pPr>
            <a:r>
              <a:rPr lang="it-IT" sz="1600" dirty="0"/>
              <a:t>In Romania aiuti al progetto che prevede corsi professionalizzanti per ragazzi di strada. </a:t>
            </a:r>
          </a:p>
          <a:p>
            <a:pPr marL="0" indent="0" hangingPunct="0">
              <a:buNone/>
            </a:pPr>
            <a:r>
              <a:rPr lang="it-IT" sz="1600" dirty="0"/>
              <a:t>In Albania aiuti all’asilo di Tirana.</a:t>
            </a:r>
          </a:p>
          <a:p>
            <a:pPr marL="0" indent="0" hangingPunct="0">
              <a:buNone/>
            </a:pPr>
            <a:r>
              <a:rPr lang="it-IT" sz="1600" dirty="0"/>
              <a:t>Siamo intervenuti anche in Filippine in aiuto delle popolazioni colpite dal tifone Jolanda.</a:t>
            </a:r>
          </a:p>
          <a:p>
            <a:pPr marL="0" indent="0" hangingPunct="0">
              <a:buNone/>
            </a:pPr>
            <a:r>
              <a:rPr lang="it-IT" sz="1600" dirty="0"/>
              <a:t>In Sardegna i nostri volontari si sono mobilitati durante l’alluvione e abbiamo acquistato elettrodomestici per alcune famiglie.</a:t>
            </a:r>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a:buNone/>
            </a:pPr>
            <a:endParaRPr lang="it-IT" sz="1600" dirty="0"/>
          </a:p>
        </p:txBody>
      </p:sp>
    </p:spTree>
    <p:extLst>
      <p:ext uri="{BB962C8B-B14F-4D97-AF65-F5344CB8AC3E}">
        <p14:creationId xmlns:p14="http://schemas.microsoft.com/office/powerpoint/2010/main" val="2473035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idx="1"/>
          </p:nvPr>
        </p:nvSpPr>
        <p:spPr>
          <a:xfrm>
            <a:off x="342900" y="251520"/>
            <a:ext cx="6172200" cy="8568952"/>
          </a:xfrm>
        </p:spPr>
        <p:txBody>
          <a:bodyPr>
            <a:normAutofit/>
          </a:bodyPr>
          <a:lstStyle/>
          <a:p>
            <a:pPr marL="0" indent="0" hangingPunct="0">
              <a:buNone/>
            </a:pPr>
            <a:r>
              <a:rPr lang="it-IT" sz="1600" dirty="0"/>
              <a:t>In Italia sono state organizzate anche preziose distribuzioni di pasti caldi biologici e vegani ai senzatetto nelle stazioni  di Bologna e Roma. A Parma sono stati realizzati corsi per insegnare la lingua italiana agli immigrati.</a:t>
            </a:r>
          </a:p>
          <a:p>
            <a:pPr marL="0" indent="0" hangingPunct="0">
              <a:buNone/>
            </a:pPr>
            <a:r>
              <a:rPr lang="it-IT" sz="1600" dirty="0"/>
              <a:t>E’ partito il progetto “La Rete Sociale” a Casalmaggiore in sostegno delle nuove povertà in collaborazione con il Comune, 74 famiglie ricevono settimanalmente pacchi alimentari, vengono aiutati studenti in difficoltà economiche ed anziani per spese mediche.</a:t>
            </a:r>
          </a:p>
          <a:p>
            <a:pPr marL="0" indent="0" hangingPunct="0">
              <a:buNone/>
            </a:pPr>
            <a:r>
              <a:rPr lang="it-IT" sz="1600" dirty="0"/>
              <a:t>Pubblicato il libro “</a:t>
            </a:r>
            <a:r>
              <a:rPr lang="it-IT" sz="1600" dirty="0" err="1"/>
              <a:t>Babanagar</a:t>
            </a:r>
            <a:r>
              <a:rPr lang="it-IT" sz="1600" dirty="0"/>
              <a:t>” che sul progetto di educativo realizzato in Colombia.</a:t>
            </a:r>
          </a:p>
          <a:p>
            <a:pPr marL="0" indent="0" hangingPunct="0">
              <a:buNone/>
            </a:pPr>
            <a:r>
              <a:rPr lang="it-IT" sz="1600" dirty="0"/>
              <a:t>Per quanto riguarda altri progetti, proseguiremo l’ampliamento della Scuola a </a:t>
            </a:r>
            <a:r>
              <a:rPr lang="it-IT" sz="1600" dirty="0" err="1"/>
              <a:t>Lomè</a:t>
            </a:r>
            <a:r>
              <a:rPr lang="it-IT" sz="1600" dirty="0"/>
              <a:t> in Togo, sosterremo l’avvio della Scuola media di </a:t>
            </a:r>
            <a:r>
              <a:rPr lang="it-IT" sz="1600" dirty="0" err="1"/>
              <a:t>Bissiri</a:t>
            </a:r>
            <a:r>
              <a:rPr lang="it-IT" sz="1600" dirty="0"/>
              <a:t> in Burkina Faso, inizieremo una nuova collaborazione in sud Africa dove </a:t>
            </a:r>
            <a:r>
              <a:rPr lang="it-IT" sz="1600" dirty="0" err="1"/>
              <a:t>Amurt</a:t>
            </a:r>
            <a:r>
              <a:rPr lang="it-IT" sz="1600" dirty="0"/>
              <a:t> gestisce la più grande Scuola al mondo del nostro circuito.</a:t>
            </a:r>
          </a:p>
          <a:p>
            <a:pPr marL="0" indent="0" hangingPunct="0">
              <a:buNone/>
            </a:pPr>
            <a:r>
              <a:rPr lang="it-IT" sz="1600" dirty="0"/>
              <a:t>Saremo sempre più presenti in Italia per aiutare situazioni di disagio.</a:t>
            </a:r>
          </a:p>
          <a:p>
            <a:pPr marL="0" indent="0" hangingPunct="0">
              <a:buNone/>
            </a:pPr>
            <a:r>
              <a:rPr lang="it-IT" sz="1600" dirty="0"/>
              <a:t>Proseguiranno le collaborazioni con Associazioni di vario tipo e pubblicheremo probabilmente un altro libro che parla delle nostre </a:t>
            </a:r>
            <a:r>
              <a:rPr lang="it-IT" sz="1600" dirty="0" err="1"/>
              <a:t>children’s</a:t>
            </a:r>
            <a:r>
              <a:rPr lang="it-IT" sz="1600" dirty="0"/>
              <a:t> home nel mondo.</a:t>
            </a:r>
          </a:p>
          <a:p>
            <a:pPr marL="0" indent="0" hangingPunct="0">
              <a:buNone/>
            </a:pPr>
            <a:r>
              <a:rPr lang="it-IT" sz="1600" dirty="0"/>
              <a:t>Punteremo sulla partecipazione a bandi regionali e per ottenere finanziamenti cospicui per le missioni.</a:t>
            </a:r>
          </a:p>
          <a:p>
            <a:pPr marL="0" indent="0" hangingPunct="0">
              <a:buNone/>
            </a:pPr>
            <a:r>
              <a:rPr lang="it-IT" sz="1600" dirty="0"/>
              <a:t>Stiamo ristrutturando il sito internet per renderlo più efficiente ed accattivante.</a:t>
            </a:r>
          </a:p>
          <a:p>
            <a:pPr marL="0" indent="0" hangingPunct="0">
              <a:buNone/>
            </a:pPr>
            <a:r>
              <a:rPr lang="it-IT" sz="1600" dirty="0" err="1"/>
              <a:t>Amurt</a:t>
            </a:r>
            <a:r>
              <a:rPr lang="it-IT" sz="1600" dirty="0"/>
              <a:t> è stata presente ed attiva in tutte le più importanti campagne umanitarie dell’anno, continueremo su questa strada. </a:t>
            </a:r>
          </a:p>
          <a:p>
            <a:pPr marL="0" indent="0" hangingPunct="0">
              <a:buNone/>
            </a:pPr>
            <a:r>
              <a:rPr lang="it-IT" sz="1600" dirty="0"/>
              <a:t>Il Presidente  Paolo Bocchi.</a:t>
            </a:r>
          </a:p>
          <a:p>
            <a:pPr marL="0" indent="0" hangingPunc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marL="0" indent="0">
              <a:buNone/>
            </a:pPr>
            <a:endParaRPr lang="it-IT" sz="1600" dirty="0"/>
          </a:p>
          <a:p>
            <a:pPr>
              <a:buNone/>
            </a:pPr>
            <a:endParaRPr lang="it-IT" sz="1600" dirty="0"/>
          </a:p>
        </p:txBody>
      </p:sp>
    </p:spTree>
    <p:extLst>
      <p:ext uri="{BB962C8B-B14F-4D97-AF65-F5344CB8AC3E}">
        <p14:creationId xmlns:p14="http://schemas.microsoft.com/office/powerpoint/2010/main" val="354338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648" y="251520"/>
            <a:ext cx="6336704" cy="8208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4536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632" y="323528"/>
            <a:ext cx="6624736" cy="8568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9230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39" y="107504"/>
            <a:ext cx="6480721" cy="8856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5653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41" y="195263"/>
            <a:ext cx="6480720" cy="876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1344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40" y="147638"/>
            <a:ext cx="6480720" cy="881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280609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TotalTime>
  <Words>1677</Words>
  <Application>Microsoft Office PowerPoint</Application>
  <PresentationFormat>Presentazione su schermo (4:3)</PresentationFormat>
  <Paragraphs>293</Paragraphs>
  <Slides>23</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23</vt:i4>
      </vt:variant>
    </vt:vector>
  </HeadingPairs>
  <TitlesOfParts>
    <vt:vector size="27" baseType="lpstr">
      <vt:lpstr>Arial</vt:lpstr>
      <vt:lpstr>Bell MT</vt:lpstr>
      <vt:lpstr>Calibri</vt:lpstr>
      <vt:lpstr>Tema di Office</vt:lpstr>
      <vt:lpstr>RENDICONTO 2013</vt:lpstr>
      <vt:lpstr>PREMESSA</vt:lpstr>
      <vt:lpstr>Situazione patrimoniale</vt:lpstr>
      <vt:lpstr>Presentazione standard di PowerPoint</vt:lpstr>
      <vt:lpstr>ASSOCIAZIONE A.M.U.R.T. Rendiconto della gestione al 31.12.2013</vt:lpstr>
      <vt:lpstr>Nota Integrativa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RENDICONTO 2011</dc:title>
  <dc:creator>Lisa Pessina</dc:creator>
  <cp:lastModifiedBy>Lisa Pessina</cp:lastModifiedBy>
  <cp:revision>47</cp:revision>
  <cp:lastPrinted>2013-03-21T10:35:02Z</cp:lastPrinted>
  <dcterms:modified xsi:type="dcterms:W3CDTF">2019-03-12T18:46:43Z</dcterms:modified>
</cp:coreProperties>
</file>